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78" r:id="rId2"/>
    <p:sldId id="373" r:id="rId3"/>
    <p:sldId id="382" r:id="rId4"/>
    <p:sldId id="383" r:id="rId5"/>
    <p:sldId id="384" r:id="rId6"/>
    <p:sldId id="385" r:id="rId7"/>
    <p:sldId id="515" r:id="rId8"/>
    <p:sldId id="516" r:id="rId9"/>
    <p:sldId id="507" r:id="rId10"/>
    <p:sldId id="424" r:id="rId11"/>
    <p:sldId id="271" r:id="rId12"/>
    <p:sldId id="426" r:id="rId13"/>
    <p:sldId id="512" r:id="rId14"/>
    <p:sldId id="386" r:id="rId15"/>
    <p:sldId id="388" r:id="rId16"/>
    <p:sldId id="389" r:id="rId17"/>
    <p:sldId id="390" r:id="rId18"/>
    <p:sldId id="518" r:id="rId19"/>
    <p:sldId id="434" r:id="rId20"/>
    <p:sldId id="435" r:id="rId21"/>
    <p:sldId id="427" r:id="rId22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59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66"/>
    <a:srgbClr val="660066"/>
    <a:srgbClr val="FFCC00"/>
    <a:srgbClr val="FFFF00"/>
    <a:srgbClr val="CC0099"/>
    <a:srgbClr val="FFFFCC"/>
    <a:srgbClr val="FF0000"/>
    <a:srgbClr val="FFD1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962" autoAdjust="0"/>
    <p:restoredTop sz="92883" autoAdjust="0"/>
  </p:normalViewPr>
  <p:slideViewPr>
    <p:cSldViewPr>
      <p:cViewPr varScale="1">
        <p:scale>
          <a:sx n="91" d="100"/>
          <a:sy n="91" d="100"/>
        </p:scale>
        <p:origin x="184" y="688"/>
      </p:cViewPr>
      <p:guideLst>
        <p:guide orient="horz" pos="2160"/>
        <p:guide pos="25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9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45" tIns="48472" rIns="96945" bIns="48472" numCol="1" anchor="t" anchorCtr="0" compatLnSpc="1">
            <a:prstTxWarp prst="textNoShape">
              <a:avLst/>
            </a:prstTxWarp>
          </a:bodyPr>
          <a:lstStyle>
            <a:lvl1pPr defTabSz="969963"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45" tIns="48472" rIns="96945" bIns="48472" numCol="1" anchor="t" anchorCtr="0" compatLnSpc="1">
            <a:prstTxWarp prst="textNoShape">
              <a:avLst/>
            </a:prstTxWarp>
          </a:bodyPr>
          <a:lstStyle>
            <a:lvl1pPr algn="r" defTabSz="969963"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45" tIns="48472" rIns="96945" bIns="48472" numCol="1" anchor="b" anchorCtr="0" compatLnSpc="1">
            <a:prstTxWarp prst="textNoShape">
              <a:avLst/>
            </a:prstTxWarp>
          </a:bodyPr>
          <a:lstStyle>
            <a:lvl1pPr defTabSz="969963"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45" tIns="48472" rIns="96945" bIns="48472" numCol="1" anchor="b" anchorCtr="0" compatLnSpc="1">
            <a:prstTxWarp prst="textNoShape">
              <a:avLst/>
            </a:prstTxWarp>
          </a:bodyPr>
          <a:lstStyle>
            <a:lvl1pPr algn="r" defTabSz="969963">
              <a:defRPr sz="1300">
                <a:latin typeface="Times New Roman" pitchFamily="18" charset="0"/>
              </a:defRPr>
            </a:lvl1pPr>
          </a:lstStyle>
          <a:p>
            <a:fld id="{952853A2-50DE-4B62-A701-F7E3FABE44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825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81350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30" tIns="47416" rIns="94830" bIns="47416" numCol="1" anchor="t" anchorCtr="0" compatLnSpc="1">
            <a:prstTxWarp prst="textNoShape">
              <a:avLst/>
            </a:prstTxWarp>
          </a:bodyPr>
          <a:lstStyle>
            <a:lvl1pPr defTabSz="947738">
              <a:defRPr sz="1300"/>
            </a:lvl1pPr>
          </a:lstStyle>
          <a:p>
            <a:endParaRPr lang="en-US"/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33850" y="0"/>
            <a:ext cx="3181350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30" tIns="47416" rIns="94830" bIns="47416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/>
            </a:lvl1pPr>
          </a:lstStyle>
          <a:p>
            <a:endParaRPr lang="en-US"/>
          </a:p>
        </p:txBody>
      </p:sp>
      <p:sp>
        <p:nvSpPr>
          <p:cNvPr id="1269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44600" y="708025"/>
            <a:ext cx="4827588" cy="36210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269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54088" y="4564063"/>
            <a:ext cx="5407025" cy="432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30" tIns="47416" rIns="94830" bIns="474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69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8125"/>
            <a:ext cx="3181350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30" tIns="47416" rIns="94830" bIns="47416" numCol="1" anchor="b" anchorCtr="0" compatLnSpc="1">
            <a:prstTxWarp prst="textNoShape">
              <a:avLst/>
            </a:prstTxWarp>
          </a:bodyPr>
          <a:lstStyle>
            <a:lvl1pPr defTabSz="947738">
              <a:defRPr sz="1300"/>
            </a:lvl1pPr>
          </a:lstStyle>
          <a:p>
            <a:endParaRPr lang="en-US"/>
          </a:p>
        </p:txBody>
      </p:sp>
      <p:sp>
        <p:nvSpPr>
          <p:cNvPr id="1269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33850" y="9128125"/>
            <a:ext cx="3181350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30" tIns="47416" rIns="94830" bIns="47416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/>
            </a:lvl1pPr>
          </a:lstStyle>
          <a:p>
            <a:fld id="{6FC4DE18-8089-46CC-807A-FA67B697BA4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510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A8F3AA-7225-4C2F-9BCE-4892DE188C23}" type="slidenum">
              <a:rPr lang="en-US"/>
              <a:pPr/>
              <a:t>1</a:t>
            </a:fld>
            <a:endParaRPr lang="en-US"/>
          </a:p>
        </p:txBody>
      </p:sp>
      <p:sp>
        <p:nvSpPr>
          <p:cNvPr id="245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A73AD9-994E-4A86-8F46-77AA885270E5}" type="slidenum">
              <a:rPr lang="en-US"/>
              <a:pPr/>
              <a:t>11</a:t>
            </a:fld>
            <a:endParaRPr lang="en-US"/>
          </a:p>
        </p:txBody>
      </p:sp>
      <p:sp>
        <p:nvSpPr>
          <p:cNvPr id="253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3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9DCE1B-90AB-45C1-9EAC-C9D4017F25BE}" type="slidenum">
              <a:rPr lang="en-US"/>
              <a:pPr/>
              <a:t>12</a:t>
            </a:fld>
            <a:endParaRPr lang="en-US"/>
          </a:p>
        </p:txBody>
      </p:sp>
      <p:sp>
        <p:nvSpPr>
          <p:cNvPr id="260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0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D92BDE-AE71-4937-9549-AA8D5B358CAF}" type="slidenum">
              <a:rPr lang="en-US"/>
              <a:pPr/>
              <a:t>13</a:t>
            </a:fld>
            <a:endParaRPr lang="en-US"/>
          </a:p>
        </p:txBody>
      </p:sp>
      <p:sp>
        <p:nvSpPr>
          <p:cNvPr id="250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0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79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04D436-D70C-444B-A3CE-C4929E80415E}" type="slidenum">
              <a:rPr lang="en-US"/>
              <a:pPr/>
              <a:t>14</a:t>
            </a:fld>
            <a:endParaRPr lang="en-US"/>
          </a:p>
        </p:txBody>
      </p:sp>
      <p:sp>
        <p:nvSpPr>
          <p:cNvPr id="26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C2997E-1759-48A9-8D9F-0CFB49D8BEA7}" type="slidenum">
              <a:rPr lang="en-US"/>
              <a:pPr/>
              <a:t>15</a:t>
            </a:fld>
            <a:endParaRPr lang="en-US"/>
          </a:p>
        </p:txBody>
      </p:sp>
      <p:sp>
        <p:nvSpPr>
          <p:cNvPr id="262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2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2C3B5C-E6E4-4E81-BFB3-B4FAE04B92FC}" type="slidenum">
              <a:rPr lang="en-US"/>
              <a:pPr/>
              <a:t>16</a:t>
            </a:fld>
            <a:endParaRPr lang="en-US"/>
          </a:p>
        </p:txBody>
      </p:sp>
      <p:sp>
        <p:nvSpPr>
          <p:cNvPr id="263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AD65CA-2BB3-43CC-BC47-C3D9284BD6A8}" type="slidenum">
              <a:rPr lang="en-US"/>
              <a:pPr/>
              <a:t>17</a:t>
            </a:fld>
            <a:endParaRPr lang="en-US"/>
          </a:p>
        </p:txBody>
      </p:sp>
      <p:sp>
        <p:nvSpPr>
          <p:cNvPr id="26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7C421E-20BB-47FD-AC13-780AD8350401}" type="slidenum">
              <a:rPr lang="en-US"/>
              <a:pPr/>
              <a:t>18</a:t>
            </a:fld>
            <a:endParaRPr lang="en-US"/>
          </a:p>
        </p:txBody>
      </p:sp>
      <p:sp>
        <p:nvSpPr>
          <p:cNvPr id="324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4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3987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C78485-1ED6-46D1-B0CA-AB346E7B6751}" type="slidenum">
              <a:rPr lang="en-US"/>
              <a:pPr/>
              <a:t>19</a:t>
            </a:fld>
            <a:endParaRPr lang="en-US"/>
          </a:p>
        </p:txBody>
      </p:sp>
      <p:sp>
        <p:nvSpPr>
          <p:cNvPr id="265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846DD8-CD1B-41B3-8FDF-99A2D84C5ED7}" type="slidenum">
              <a:rPr lang="en-US"/>
              <a:pPr/>
              <a:t>20</a:t>
            </a:fld>
            <a:endParaRPr lang="en-US"/>
          </a:p>
        </p:txBody>
      </p:sp>
      <p:sp>
        <p:nvSpPr>
          <p:cNvPr id="26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6A40EE-C12D-4781-9B96-EF59CC7CBE85}" type="slidenum">
              <a:rPr lang="en-US"/>
              <a:pPr/>
              <a:t>2</a:t>
            </a:fld>
            <a:endParaRPr lang="en-US"/>
          </a:p>
        </p:txBody>
      </p:sp>
      <p:sp>
        <p:nvSpPr>
          <p:cNvPr id="247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AA06B5-373A-4FD2-9C3B-37138F96067D}" type="slidenum">
              <a:rPr lang="en-US"/>
              <a:pPr/>
              <a:t>21</a:t>
            </a:fld>
            <a:endParaRPr lang="en-US"/>
          </a:p>
        </p:txBody>
      </p:sp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AE0816-A7D2-4793-9C51-CBB9B9BD0954}" type="slidenum">
              <a:rPr lang="en-US"/>
              <a:pPr/>
              <a:t>3</a:t>
            </a:fld>
            <a:endParaRPr lang="en-US"/>
          </a:p>
        </p:txBody>
      </p:sp>
      <p:sp>
        <p:nvSpPr>
          <p:cNvPr id="246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9EB989-97B8-479E-9BCF-E87799C63F69}" type="slidenum">
              <a:rPr lang="en-US"/>
              <a:pPr/>
              <a:t>4</a:t>
            </a:fld>
            <a:endParaRPr lang="en-US"/>
          </a:p>
        </p:txBody>
      </p:sp>
      <p:sp>
        <p:nvSpPr>
          <p:cNvPr id="248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8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9059B1-DDA9-44D8-98AA-1A825C6BDC06}" type="slidenum">
              <a:rPr lang="en-US"/>
              <a:pPr/>
              <a:t>5</a:t>
            </a:fld>
            <a:endParaRPr lang="en-US"/>
          </a:p>
        </p:txBody>
      </p:sp>
      <p:sp>
        <p:nvSpPr>
          <p:cNvPr id="24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D92BDE-AE71-4937-9549-AA8D5B358CAF}" type="slidenum">
              <a:rPr lang="en-US"/>
              <a:pPr/>
              <a:t>6</a:t>
            </a:fld>
            <a:endParaRPr lang="en-US"/>
          </a:p>
        </p:txBody>
      </p:sp>
      <p:sp>
        <p:nvSpPr>
          <p:cNvPr id="250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0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 data file is a sequence of pages, each storing a number of records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4DE18-8089-46CC-807A-FA67B697BA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076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 data file is a sequence of pages, each storing a number of records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4DE18-8089-46CC-807A-FA67B697BA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33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1378DC-D8B0-4B42-9824-DAC130B97918}" type="slidenum">
              <a:rPr lang="en-US"/>
              <a:pPr/>
              <a:t>10</a:t>
            </a:fld>
            <a:endParaRPr lang="en-US"/>
          </a:p>
        </p:txBody>
      </p:sp>
      <p:sp>
        <p:nvSpPr>
          <p:cNvPr id="254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4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38D4FE-4A6D-4D5D-8397-D8BE38861C8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B33702-9513-4D92-9AEC-0A719A9D27C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5C0FB4-BFE9-4C9D-AD73-01B766F122A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F1E1A93-D47C-4DCB-8A33-D1E7EEADE88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F4DBEC2-225A-4FE0-8A24-0CECC808E7F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D64ECC-E2D4-479E-9283-C9FA0E7C301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157175-7011-446F-AA99-A38B5EB6D93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AB8C92-56FE-438A-830E-A8BD0D3CE4D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C5F1A0-00B0-4D2E-911A-316A6067BD9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BA8F49-1D62-4080-A4DE-A9BA13EFF89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DADE7E-E2C8-4934-A7CD-DBF51C40CE2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D54F59-556B-421E-9BCC-EF3FB59A07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48C3B8-7B5D-42B6-B6B0-9FF75FB605F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E935863C-B6DD-40F6-BC4B-22EC722ADE7D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5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6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7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8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10.bin"/><Relationship Id="rId9" Type="http://schemas.openxmlformats.org/officeDocument/2006/relationships/image" Target="../media/image11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3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4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1447800" y="1659285"/>
            <a:ext cx="693420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/>
            <a:r>
              <a:rPr lang="en-US" sz="3600" dirty="0">
                <a:solidFill>
                  <a:srgbClr val="C00000"/>
                </a:solidFill>
                <a:latin typeface="+mn-lt"/>
              </a:rPr>
              <a:t>Implementation and Cost Estimation</a:t>
            </a:r>
          </a:p>
          <a:p>
            <a:pPr marL="457200" indent="-457200"/>
            <a:endParaRPr lang="en-US" sz="3600" dirty="0">
              <a:latin typeface="+mn-lt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latin typeface="+mn-lt"/>
              </a:rPr>
              <a:t>Select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latin typeface="+mn-lt"/>
              </a:rPr>
              <a:t>Join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5" name="Rectangle 3"/>
          <p:cNvSpPr>
            <a:spLocks noChangeArrowheads="1"/>
          </p:cNvSpPr>
          <p:nvPr/>
        </p:nvSpPr>
        <p:spPr bwMode="auto">
          <a:xfrm>
            <a:off x="647700" y="3775075"/>
            <a:ext cx="1905000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2996" name="Rectangle 4"/>
          <p:cNvSpPr>
            <a:spLocks noChangeArrowheads="1"/>
          </p:cNvSpPr>
          <p:nvPr/>
        </p:nvSpPr>
        <p:spPr bwMode="auto">
          <a:xfrm>
            <a:off x="3086100" y="3775075"/>
            <a:ext cx="2895600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2997" name="Rectangle 5"/>
          <p:cNvSpPr>
            <a:spLocks noChangeArrowheads="1"/>
          </p:cNvSpPr>
          <p:nvPr/>
        </p:nvSpPr>
        <p:spPr bwMode="auto">
          <a:xfrm>
            <a:off x="647700" y="3775075"/>
            <a:ext cx="1905000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2998" name="Rectangle 6"/>
          <p:cNvSpPr>
            <a:spLocks noChangeArrowheads="1"/>
          </p:cNvSpPr>
          <p:nvPr/>
        </p:nvSpPr>
        <p:spPr bwMode="auto">
          <a:xfrm>
            <a:off x="3086100" y="3775075"/>
            <a:ext cx="2895600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2999" name="Freeform 7"/>
          <p:cNvSpPr>
            <a:spLocks/>
          </p:cNvSpPr>
          <p:nvPr/>
        </p:nvSpPr>
        <p:spPr bwMode="auto">
          <a:xfrm>
            <a:off x="242888" y="3644900"/>
            <a:ext cx="398462" cy="282575"/>
          </a:xfrm>
          <a:custGeom>
            <a:avLst/>
            <a:gdLst/>
            <a:ahLst/>
            <a:cxnLst>
              <a:cxn ang="0">
                <a:pos x="0" y="206"/>
              </a:cxn>
              <a:cxn ang="0">
                <a:pos x="0" y="0"/>
              </a:cxn>
              <a:cxn ang="0">
                <a:pos x="250" y="0"/>
              </a:cxn>
              <a:cxn ang="0">
                <a:pos x="250" y="206"/>
              </a:cxn>
              <a:cxn ang="0">
                <a:pos x="0" y="206"/>
              </a:cxn>
            </a:cxnLst>
            <a:rect l="0" t="0" r="r" b="b"/>
            <a:pathLst>
              <a:path w="251" h="207">
                <a:moveTo>
                  <a:pt x="0" y="206"/>
                </a:moveTo>
                <a:lnTo>
                  <a:pt x="0" y="0"/>
                </a:lnTo>
                <a:lnTo>
                  <a:pt x="250" y="0"/>
                </a:lnTo>
                <a:lnTo>
                  <a:pt x="250" y="206"/>
                </a:lnTo>
                <a:lnTo>
                  <a:pt x="0" y="206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00" name="Freeform 8"/>
          <p:cNvSpPr>
            <a:spLocks/>
          </p:cNvSpPr>
          <p:nvPr/>
        </p:nvSpPr>
        <p:spPr bwMode="auto">
          <a:xfrm>
            <a:off x="771525" y="3644900"/>
            <a:ext cx="396875" cy="282575"/>
          </a:xfrm>
          <a:custGeom>
            <a:avLst/>
            <a:gdLst/>
            <a:ahLst/>
            <a:cxnLst>
              <a:cxn ang="0">
                <a:pos x="0" y="206"/>
              </a:cxn>
              <a:cxn ang="0">
                <a:pos x="0" y="0"/>
              </a:cxn>
              <a:cxn ang="0">
                <a:pos x="249" y="0"/>
              </a:cxn>
              <a:cxn ang="0">
                <a:pos x="249" y="206"/>
              </a:cxn>
              <a:cxn ang="0">
                <a:pos x="0" y="206"/>
              </a:cxn>
            </a:cxnLst>
            <a:rect l="0" t="0" r="r" b="b"/>
            <a:pathLst>
              <a:path w="250" h="207">
                <a:moveTo>
                  <a:pt x="0" y="206"/>
                </a:moveTo>
                <a:lnTo>
                  <a:pt x="0" y="0"/>
                </a:lnTo>
                <a:lnTo>
                  <a:pt x="249" y="0"/>
                </a:lnTo>
                <a:lnTo>
                  <a:pt x="249" y="206"/>
                </a:lnTo>
                <a:lnTo>
                  <a:pt x="0" y="206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01" name="Freeform 9"/>
          <p:cNvSpPr>
            <a:spLocks/>
          </p:cNvSpPr>
          <p:nvPr/>
        </p:nvSpPr>
        <p:spPr bwMode="auto">
          <a:xfrm>
            <a:off x="1298575" y="3644900"/>
            <a:ext cx="400050" cy="282575"/>
          </a:xfrm>
          <a:custGeom>
            <a:avLst/>
            <a:gdLst/>
            <a:ahLst/>
            <a:cxnLst>
              <a:cxn ang="0">
                <a:pos x="0" y="206"/>
              </a:cxn>
              <a:cxn ang="0">
                <a:pos x="0" y="0"/>
              </a:cxn>
              <a:cxn ang="0">
                <a:pos x="251" y="0"/>
              </a:cxn>
              <a:cxn ang="0">
                <a:pos x="251" y="206"/>
              </a:cxn>
              <a:cxn ang="0">
                <a:pos x="0" y="206"/>
              </a:cxn>
            </a:cxnLst>
            <a:rect l="0" t="0" r="r" b="b"/>
            <a:pathLst>
              <a:path w="252" h="207">
                <a:moveTo>
                  <a:pt x="0" y="206"/>
                </a:moveTo>
                <a:lnTo>
                  <a:pt x="0" y="0"/>
                </a:lnTo>
                <a:lnTo>
                  <a:pt x="251" y="0"/>
                </a:lnTo>
                <a:lnTo>
                  <a:pt x="251" y="206"/>
                </a:lnTo>
                <a:lnTo>
                  <a:pt x="0" y="206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02" name="Freeform 10"/>
          <p:cNvSpPr>
            <a:spLocks/>
          </p:cNvSpPr>
          <p:nvPr/>
        </p:nvSpPr>
        <p:spPr bwMode="auto">
          <a:xfrm>
            <a:off x="1828800" y="3644900"/>
            <a:ext cx="396875" cy="282575"/>
          </a:xfrm>
          <a:custGeom>
            <a:avLst/>
            <a:gdLst/>
            <a:ahLst/>
            <a:cxnLst>
              <a:cxn ang="0">
                <a:pos x="0" y="206"/>
              </a:cxn>
              <a:cxn ang="0">
                <a:pos x="0" y="0"/>
              </a:cxn>
              <a:cxn ang="0">
                <a:pos x="249" y="0"/>
              </a:cxn>
              <a:cxn ang="0">
                <a:pos x="249" y="206"/>
              </a:cxn>
              <a:cxn ang="0">
                <a:pos x="0" y="206"/>
              </a:cxn>
            </a:cxnLst>
            <a:rect l="0" t="0" r="r" b="b"/>
            <a:pathLst>
              <a:path w="250" h="207">
                <a:moveTo>
                  <a:pt x="0" y="206"/>
                </a:moveTo>
                <a:lnTo>
                  <a:pt x="0" y="0"/>
                </a:lnTo>
                <a:lnTo>
                  <a:pt x="249" y="0"/>
                </a:lnTo>
                <a:lnTo>
                  <a:pt x="249" y="206"/>
                </a:lnTo>
                <a:lnTo>
                  <a:pt x="0" y="206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03" name="Freeform 11"/>
          <p:cNvSpPr>
            <a:spLocks/>
          </p:cNvSpPr>
          <p:nvPr/>
        </p:nvSpPr>
        <p:spPr bwMode="auto">
          <a:xfrm>
            <a:off x="2357438" y="3644900"/>
            <a:ext cx="396875" cy="282575"/>
          </a:xfrm>
          <a:custGeom>
            <a:avLst/>
            <a:gdLst/>
            <a:ahLst/>
            <a:cxnLst>
              <a:cxn ang="0">
                <a:pos x="0" y="206"/>
              </a:cxn>
              <a:cxn ang="0">
                <a:pos x="0" y="0"/>
              </a:cxn>
              <a:cxn ang="0">
                <a:pos x="249" y="0"/>
              </a:cxn>
              <a:cxn ang="0">
                <a:pos x="249" y="206"/>
              </a:cxn>
              <a:cxn ang="0">
                <a:pos x="0" y="206"/>
              </a:cxn>
            </a:cxnLst>
            <a:rect l="0" t="0" r="r" b="b"/>
            <a:pathLst>
              <a:path w="250" h="207">
                <a:moveTo>
                  <a:pt x="0" y="206"/>
                </a:moveTo>
                <a:lnTo>
                  <a:pt x="0" y="0"/>
                </a:lnTo>
                <a:lnTo>
                  <a:pt x="249" y="0"/>
                </a:lnTo>
                <a:lnTo>
                  <a:pt x="249" y="206"/>
                </a:lnTo>
                <a:lnTo>
                  <a:pt x="0" y="206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04" name="Freeform 12"/>
          <p:cNvSpPr>
            <a:spLocks/>
          </p:cNvSpPr>
          <p:nvPr/>
        </p:nvSpPr>
        <p:spPr bwMode="auto">
          <a:xfrm>
            <a:off x="2884488" y="3644900"/>
            <a:ext cx="398462" cy="282575"/>
          </a:xfrm>
          <a:custGeom>
            <a:avLst/>
            <a:gdLst/>
            <a:ahLst/>
            <a:cxnLst>
              <a:cxn ang="0">
                <a:pos x="0" y="206"/>
              </a:cxn>
              <a:cxn ang="0">
                <a:pos x="0" y="0"/>
              </a:cxn>
              <a:cxn ang="0">
                <a:pos x="250" y="0"/>
              </a:cxn>
              <a:cxn ang="0">
                <a:pos x="250" y="206"/>
              </a:cxn>
              <a:cxn ang="0">
                <a:pos x="0" y="206"/>
              </a:cxn>
            </a:cxnLst>
            <a:rect l="0" t="0" r="r" b="b"/>
            <a:pathLst>
              <a:path w="251" h="207">
                <a:moveTo>
                  <a:pt x="0" y="206"/>
                </a:moveTo>
                <a:lnTo>
                  <a:pt x="0" y="0"/>
                </a:lnTo>
                <a:lnTo>
                  <a:pt x="250" y="0"/>
                </a:lnTo>
                <a:lnTo>
                  <a:pt x="250" y="206"/>
                </a:lnTo>
                <a:lnTo>
                  <a:pt x="0" y="206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05" name="Freeform 13"/>
          <p:cNvSpPr>
            <a:spLocks/>
          </p:cNvSpPr>
          <p:nvPr/>
        </p:nvSpPr>
        <p:spPr bwMode="auto">
          <a:xfrm>
            <a:off x="3413125" y="3644900"/>
            <a:ext cx="398463" cy="282575"/>
          </a:xfrm>
          <a:custGeom>
            <a:avLst/>
            <a:gdLst/>
            <a:ahLst/>
            <a:cxnLst>
              <a:cxn ang="0">
                <a:pos x="0" y="206"/>
              </a:cxn>
              <a:cxn ang="0">
                <a:pos x="0" y="0"/>
              </a:cxn>
              <a:cxn ang="0">
                <a:pos x="250" y="0"/>
              </a:cxn>
              <a:cxn ang="0">
                <a:pos x="250" y="206"/>
              </a:cxn>
              <a:cxn ang="0">
                <a:pos x="0" y="206"/>
              </a:cxn>
            </a:cxnLst>
            <a:rect l="0" t="0" r="r" b="b"/>
            <a:pathLst>
              <a:path w="251" h="207">
                <a:moveTo>
                  <a:pt x="0" y="206"/>
                </a:moveTo>
                <a:lnTo>
                  <a:pt x="0" y="0"/>
                </a:lnTo>
                <a:lnTo>
                  <a:pt x="250" y="0"/>
                </a:lnTo>
                <a:lnTo>
                  <a:pt x="250" y="206"/>
                </a:lnTo>
                <a:lnTo>
                  <a:pt x="0" y="206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06" name="Freeform 14"/>
          <p:cNvSpPr>
            <a:spLocks/>
          </p:cNvSpPr>
          <p:nvPr/>
        </p:nvSpPr>
        <p:spPr bwMode="auto">
          <a:xfrm>
            <a:off x="1003300" y="2714625"/>
            <a:ext cx="1724025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85" y="0"/>
              </a:cxn>
              <a:cxn ang="0">
                <a:pos x="0" y="0"/>
              </a:cxn>
            </a:cxnLst>
            <a:rect l="0" t="0" r="r" b="b"/>
            <a:pathLst>
              <a:path w="1086" h="1">
                <a:moveTo>
                  <a:pt x="0" y="0"/>
                </a:moveTo>
                <a:lnTo>
                  <a:pt x="1085" y="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07" name="Freeform 15"/>
          <p:cNvSpPr>
            <a:spLocks/>
          </p:cNvSpPr>
          <p:nvPr/>
        </p:nvSpPr>
        <p:spPr bwMode="auto">
          <a:xfrm>
            <a:off x="1003300" y="1876425"/>
            <a:ext cx="909638" cy="839788"/>
          </a:xfrm>
          <a:custGeom>
            <a:avLst/>
            <a:gdLst/>
            <a:ahLst/>
            <a:cxnLst>
              <a:cxn ang="0">
                <a:pos x="0" y="614"/>
              </a:cxn>
              <a:cxn ang="0">
                <a:pos x="572" y="0"/>
              </a:cxn>
              <a:cxn ang="0">
                <a:pos x="0" y="614"/>
              </a:cxn>
            </a:cxnLst>
            <a:rect l="0" t="0" r="r" b="b"/>
            <a:pathLst>
              <a:path w="573" h="615">
                <a:moveTo>
                  <a:pt x="0" y="614"/>
                </a:moveTo>
                <a:lnTo>
                  <a:pt x="572" y="0"/>
                </a:lnTo>
                <a:lnTo>
                  <a:pt x="0" y="614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08" name="Freeform 16"/>
          <p:cNvSpPr>
            <a:spLocks/>
          </p:cNvSpPr>
          <p:nvPr/>
        </p:nvSpPr>
        <p:spPr bwMode="auto">
          <a:xfrm>
            <a:off x="1911350" y="1876425"/>
            <a:ext cx="825500" cy="8397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19" y="614"/>
              </a:cxn>
              <a:cxn ang="0">
                <a:pos x="0" y="0"/>
              </a:cxn>
            </a:cxnLst>
            <a:rect l="0" t="0" r="r" b="b"/>
            <a:pathLst>
              <a:path w="520" h="615">
                <a:moveTo>
                  <a:pt x="0" y="0"/>
                </a:moveTo>
                <a:lnTo>
                  <a:pt x="519" y="614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09" name="Freeform 17"/>
          <p:cNvSpPr>
            <a:spLocks/>
          </p:cNvSpPr>
          <p:nvPr/>
        </p:nvSpPr>
        <p:spPr bwMode="auto">
          <a:xfrm>
            <a:off x="1577975" y="1803400"/>
            <a:ext cx="334963" cy="746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5" y="8"/>
              </a:cxn>
              <a:cxn ang="0">
                <a:pos x="210" y="54"/>
              </a:cxn>
              <a:cxn ang="0">
                <a:pos x="0" y="0"/>
              </a:cxn>
            </a:cxnLst>
            <a:rect l="0" t="0" r="r" b="b"/>
            <a:pathLst>
              <a:path w="211" h="55">
                <a:moveTo>
                  <a:pt x="0" y="0"/>
                </a:moveTo>
                <a:lnTo>
                  <a:pt x="35" y="8"/>
                </a:lnTo>
                <a:lnTo>
                  <a:pt x="210" y="54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10" name="Freeform 18"/>
          <p:cNvSpPr>
            <a:spLocks/>
          </p:cNvSpPr>
          <p:nvPr/>
        </p:nvSpPr>
        <p:spPr bwMode="auto">
          <a:xfrm>
            <a:off x="1814513" y="1835150"/>
            <a:ext cx="98425" cy="42863"/>
          </a:xfrm>
          <a:custGeom>
            <a:avLst/>
            <a:gdLst/>
            <a:ahLst/>
            <a:cxnLst>
              <a:cxn ang="0">
                <a:pos x="7" y="0"/>
              </a:cxn>
              <a:cxn ang="0">
                <a:pos x="61" y="30"/>
              </a:cxn>
              <a:cxn ang="0">
                <a:pos x="0" y="29"/>
              </a:cxn>
              <a:cxn ang="0">
                <a:pos x="7" y="0"/>
              </a:cxn>
            </a:cxnLst>
            <a:rect l="0" t="0" r="r" b="b"/>
            <a:pathLst>
              <a:path w="62" h="31">
                <a:moveTo>
                  <a:pt x="7" y="0"/>
                </a:moveTo>
                <a:lnTo>
                  <a:pt x="61" y="30"/>
                </a:lnTo>
                <a:lnTo>
                  <a:pt x="0" y="29"/>
                </a:lnTo>
                <a:lnTo>
                  <a:pt x="7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11" name="Freeform 19"/>
          <p:cNvSpPr>
            <a:spLocks/>
          </p:cNvSpPr>
          <p:nvPr/>
        </p:nvSpPr>
        <p:spPr bwMode="auto">
          <a:xfrm>
            <a:off x="585788" y="2936875"/>
            <a:ext cx="468312" cy="279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94" y="0"/>
              </a:cxn>
              <a:cxn ang="0">
                <a:pos x="294" y="203"/>
              </a:cxn>
              <a:cxn ang="0">
                <a:pos x="0" y="203"/>
              </a:cxn>
              <a:cxn ang="0">
                <a:pos x="0" y="0"/>
              </a:cxn>
            </a:cxnLst>
            <a:rect l="0" t="0" r="r" b="b"/>
            <a:pathLst>
              <a:path w="295" h="204">
                <a:moveTo>
                  <a:pt x="0" y="0"/>
                </a:moveTo>
                <a:lnTo>
                  <a:pt x="294" y="0"/>
                </a:lnTo>
                <a:lnTo>
                  <a:pt x="294" y="203"/>
                </a:lnTo>
                <a:lnTo>
                  <a:pt x="0" y="203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12" name="Freeform 20"/>
          <p:cNvSpPr>
            <a:spLocks/>
          </p:cNvSpPr>
          <p:nvPr/>
        </p:nvSpPr>
        <p:spPr bwMode="auto">
          <a:xfrm>
            <a:off x="1052513" y="3040063"/>
            <a:ext cx="74612" cy="31750"/>
          </a:xfrm>
          <a:custGeom>
            <a:avLst/>
            <a:gdLst/>
            <a:ahLst/>
            <a:cxnLst>
              <a:cxn ang="0">
                <a:pos x="46" y="23"/>
              </a:cxn>
              <a:cxn ang="0">
                <a:pos x="0" y="12"/>
              </a:cxn>
              <a:cxn ang="0">
                <a:pos x="46" y="0"/>
              </a:cxn>
            </a:cxnLst>
            <a:rect l="0" t="0" r="r" b="b"/>
            <a:pathLst>
              <a:path w="47" h="24">
                <a:moveTo>
                  <a:pt x="46" y="23"/>
                </a:moveTo>
                <a:lnTo>
                  <a:pt x="0" y="12"/>
                </a:lnTo>
                <a:lnTo>
                  <a:pt x="46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13" name="Freeform 21"/>
          <p:cNvSpPr>
            <a:spLocks/>
          </p:cNvSpPr>
          <p:nvPr/>
        </p:nvSpPr>
        <p:spPr bwMode="auto">
          <a:xfrm>
            <a:off x="1052513" y="3055938"/>
            <a:ext cx="280987" cy="15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6" y="0"/>
              </a:cxn>
              <a:cxn ang="0">
                <a:pos x="0" y="0"/>
              </a:cxn>
            </a:cxnLst>
            <a:rect l="0" t="0" r="r" b="b"/>
            <a:pathLst>
              <a:path w="177" h="1">
                <a:moveTo>
                  <a:pt x="0" y="0"/>
                </a:moveTo>
                <a:lnTo>
                  <a:pt x="176" y="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14" name="Freeform 22"/>
          <p:cNvSpPr>
            <a:spLocks/>
          </p:cNvSpPr>
          <p:nvPr/>
        </p:nvSpPr>
        <p:spPr bwMode="auto">
          <a:xfrm>
            <a:off x="1257300" y="3040063"/>
            <a:ext cx="76200" cy="31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7" y="12"/>
              </a:cxn>
              <a:cxn ang="0">
                <a:pos x="0" y="23"/>
              </a:cxn>
            </a:cxnLst>
            <a:rect l="0" t="0" r="r" b="b"/>
            <a:pathLst>
              <a:path w="48" h="24">
                <a:moveTo>
                  <a:pt x="0" y="0"/>
                </a:moveTo>
                <a:lnTo>
                  <a:pt x="47" y="12"/>
                </a:lnTo>
                <a:lnTo>
                  <a:pt x="0" y="23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15" name="Freeform 23"/>
          <p:cNvSpPr>
            <a:spLocks/>
          </p:cNvSpPr>
          <p:nvPr/>
        </p:nvSpPr>
        <p:spPr bwMode="auto">
          <a:xfrm>
            <a:off x="1331913" y="2936875"/>
            <a:ext cx="468312" cy="279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94" y="0"/>
              </a:cxn>
              <a:cxn ang="0">
                <a:pos x="294" y="203"/>
              </a:cxn>
              <a:cxn ang="0">
                <a:pos x="0" y="203"/>
              </a:cxn>
              <a:cxn ang="0">
                <a:pos x="0" y="0"/>
              </a:cxn>
            </a:cxnLst>
            <a:rect l="0" t="0" r="r" b="b"/>
            <a:pathLst>
              <a:path w="295" h="204">
                <a:moveTo>
                  <a:pt x="0" y="0"/>
                </a:moveTo>
                <a:lnTo>
                  <a:pt x="294" y="0"/>
                </a:lnTo>
                <a:lnTo>
                  <a:pt x="294" y="203"/>
                </a:lnTo>
                <a:lnTo>
                  <a:pt x="0" y="203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16" name="Freeform 24"/>
          <p:cNvSpPr>
            <a:spLocks/>
          </p:cNvSpPr>
          <p:nvPr/>
        </p:nvSpPr>
        <p:spPr bwMode="auto">
          <a:xfrm>
            <a:off x="1798638" y="3040063"/>
            <a:ext cx="76200" cy="31750"/>
          </a:xfrm>
          <a:custGeom>
            <a:avLst/>
            <a:gdLst/>
            <a:ahLst/>
            <a:cxnLst>
              <a:cxn ang="0">
                <a:pos x="47" y="23"/>
              </a:cxn>
              <a:cxn ang="0">
                <a:pos x="0" y="12"/>
              </a:cxn>
              <a:cxn ang="0">
                <a:pos x="47" y="0"/>
              </a:cxn>
            </a:cxnLst>
            <a:rect l="0" t="0" r="r" b="b"/>
            <a:pathLst>
              <a:path w="48" h="24">
                <a:moveTo>
                  <a:pt x="47" y="23"/>
                </a:moveTo>
                <a:lnTo>
                  <a:pt x="0" y="12"/>
                </a:lnTo>
                <a:lnTo>
                  <a:pt x="47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17" name="Freeform 25"/>
          <p:cNvSpPr>
            <a:spLocks/>
          </p:cNvSpPr>
          <p:nvPr/>
        </p:nvSpPr>
        <p:spPr bwMode="auto">
          <a:xfrm>
            <a:off x="1798638" y="3055938"/>
            <a:ext cx="233362" cy="15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46" y="0"/>
              </a:cxn>
              <a:cxn ang="0">
                <a:pos x="0" y="0"/>
              </a:cxn>
            </a:cxnLst>
            <a:rect l="0" t="0" r="r" b="b"/>
            <a:pathLst>
              <a:path w="147" h="1">
                <a:moveTo>
                  <a:pt x="0" y="0"/>
                </a:moveTo>
                <a:lnTo>
                  <a:pt x="146" y="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18" name="Freeform 26"/>
          <p:cNvSpPr>
            <a:spLocks/>
          </p:cNvSpPr>
          <p:nvPr/>
        </p:nvSpPr>
        <p:spPr bwMode="auto">
          <a:xfrm>
            <a:off x="1955800" y="3040063"/>
            <a:ext cx="76200" cy="31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7" y="12"/>
              </a:cxn>
              <a:cxn ang="0">
                <a:pos x="0" y="23"/>
              </a:cxn>
            </a:cxnLst>
            <a:rect l="0" t="0" r="r" b="b"/>
            <a:pathLst>
              <a:path w="48" h="24">
                <a:moveTo>
                  <a:pt x="0" y="0"/>
                </a:moveTo>
                <a:lnTo>
                  <a:pt x="47" y="12"/>
                </a:lnTo>
                <a:lnTo>
                  <a:pt x="0" y="23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19" name="Freeform 27"/>
          <p:cNvSpPr>
            <a:spLocks/>
          </p:cNvSpPr>
          <p:nvPr/>
        </p:nvSpPr>
        <p:spPr bwMode="auto">
          <a:xfrm>
            <a:off x="911225" y="2698750"/>
            <a:ext cx="188913" cy="239713"/>
          </a:xfrm>
          <a:custGeom>
            <a:avLst/>
            <a:gdLst/>
            <a:ahLst/>
            <a:cxnLst>
              <a:cxn ang="0">
                <a:pos x="118" y="0"/>
              </a:cxn>
              <a:cxn ang="0">
                <a:pos x="0" y="175"/>
              </a:cxn>
              <a:cxn ang="0">
                <a:pos x="118" y="0"/>
              </a:cxn>
            </a:cxnLst>
            <a:rect l="0" t="0" r="r" b="b"/>
            <a:pathLst>
              <a:path w="119" h="176">
                <a:moveTo>
                  <a:pt x="118" y="0"/>
                </a:moveTo>
                <a:lnTo>
                  <a:pt x="0" y="175"/>
                </a:lnTo>
                <a:lnTo>
                  <a:pt x="118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20" name="Freeform 28"/>
          <p:cNvSpPr>
            <a:spLocks/>
          </p:cNvSpPr>
          <p:nvPr/>
        </p:nvSpPr>
        <p:spPr bwMode="auto">
          <a:xfrm>
            <a:off x="911225" y="2874963"/>
            <a:ext cx="60325" cy="63500"/>
          </a:xfrm>
          <a:custGeom>
            <a:avLst/>
            <a:gdLst/>
            <a:ahLst/>
            <a:cxnLst>
              <a:cxn ang="0">
                <a:pos x="37" y="14"/>
              </a:cxn>
              <a:cxn ang="0">
                <a:pos x="0" y="46"/>
              </a:cxn>
              <a:cxn ang="0">
                <a:pos x="16" y="0"/>
              </a:cxn>
            </a:cxnLst>
            <a:rect l="0" t="0" r="r" b="b"/>
            <a:pathLst>
              <a:path w="38" h="47">
                <a:moveTo>
                  <a:pt x="37" y="14"/>
                </a:moveTo>
                <a:lnTo>
                  <a:pt x="0" y="46"/>
                </a:lnTo>
                <a:lnTo>
                  <a:pt x="16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21" name="Freeform 29"/>
          <p:cNvSpPr>
            <a:spLocks/>
          </p:cNvSpPr>
          <p:nvPr/>
        </p:nvSpPr>
        <p:spPr bwMode="auto">
          <a:xfrm>
            <a:off x="1563688" y="2698750"/>
            <a:ext cx="1587" cy="2397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75"/>
              </a:cxn>
              <a:cxn ang="0">
                <a:pos x="0" y="0"/>
              </a:cxn>
            </a:cxnLst>
            <a:rect l="0" t="0" r="r" b="b"/>
            <a:pathLst>
              <a:path w="1" h="176">
                <a:moveTo>
                  <a:pt x="0" y="0"/>
                </a:moveTo>
                <a:lnTo>
                  <a:pt x="0" y="175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22" name="Freeform 30"/>
          <p:cNvSpPr>
            <a:spLocks/>
          </p:cNvSpPr>
          <p:nvPr/>
        </p:nvSpPr>
        <p:spPr bwMode="auto">
          <a:xfrm>
            <a:off x="1546225" y="2873375"/>
            <a:ext cx="38100" cy="65088"/>
          </a:xfrm>
          <a:custGeom>
            <a:avLst/>
            <a:gdLst/>
            <a:ahLst/>
            <a:cxnLst>
              <a:cxn ang="0">
                <a:pos x="23" y="0"/>
              </a:cxn>
              <a:cxn ang="0">
                <a:pos x="11" y="47"/>
              </a:cxn>
              <a:cxn ang="0">
                <a:pos x="0" y="0"/>
              </a:cxn>
            </a:cxnLst>
            <a:rect l="0" t="0" r="r" b="b"/>
            <a:pathLst>
              <a:path w="24" h="48">
                <a:moveTo>
                  <a:pt x="23" y="0"/>
                </a:moveTo>
                <a:lnTo>
                  <a:pt x="11" y="47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23" name="Freeform 31"/>
          <p:cNvSpPr>
            <a:spLocks/>
          </p:cNvSpPr>
          <p:nvPr/>
        </p:nvSpPr>
        <p:spPr bwMode="auto">
          <a:xfrm>
            <a:off x="2590800" y="2936875"/>
            <a:ext cx="466725" cy="279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93" y="0"/>
              </a:cxn>
              <a:cxn ang="0">
                <a:pos x="293" y="203"/>
              </a:cxn>
              <a:cxn ang="0">
                <a:pos x="0" y="203"/>
              </a:cxn>
              <a:cxn ang="0">
                <a:pos x="0" y="0"/>
              </a:cxn>
            </a:cxnLst>
            <a:rect l="0" t="0" r="r" b="b"/>
            <a:pathLst>
              <a:path w="294" h="204">
                <a:moveTo>
                  <a:pt x="0" y="0"/>
                </a:moveTo>
                <a:lnTo>
                  <a:pt x="293" y="0"/>
                </a:lnTo>
                <a:lnTo>
                  <a:pt x="293" y="203"/>
                </a:lnTo>
                <a:lnTo>
                  <a:pt x="0" y="203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24" name="Freeform 32"/>
          <p:cNvSpPr>
            <a:spLocks/>
          </p:cNvSpPr>
          <p:nvPr/>
        </p:nvSpPr>
        <p:spPr bwMode="auto">
          <a:xfrm>
            <a:off x="2359025" y="3040063"/>
            <a:ext cx="74613" cy="31750"/>
          </a:xfrm>
          <a:custGeom>
            <a:avLst/>
            <a:gdLst/>
            <a:ahLst/>
            <a:cxnLst>
              <a:cxn ang="0">
                <a:pos x="46" y="23"/>
              </a:cxn>
              <a:cxn ang="0">
                <a:pos x="0" y="12"/>
              </a:cxn>
              <a:cxn ang="0">
                <a:pos x="46" y="0"/>
              </a:cxn>
            </a:cxnLst>
            <a:rect l="0" t="0" r="r" b="b"/>
            <a:pathLst>
              <a:path w="47" h="24">
                <a:moveTo>
                  <a:pt x="46" y="23"/>
                </a:moveTo>
                <a:lnTo>
                  <a:pt x="0" y="12"/>
                </a:lnTo>
                <a:lnTo>
                  <a:pt x="46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25" name="Freeform 33"/>
          <p:cNvSpPr>
            <a:spLocks/>
          </p:cNvSpPr>
          <p:nvPr/>
        </p:nvSpPr>
        <p:spPr bwMode="auto">
          <a:xfrm>
            <a:off x="2359025" y="3055938"/>
            <a:ext cx="233363" cy="15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46" y="0"/>
              </a:cxn>
              <a:cxn ang="0">
                <a:pos x="0" y="0"/>
              </a:cxn>
            </a:cxnLst>
            <a:rect l="0" t="0" r="r" b="b"/>
            <a:pathLst>
              <a:path w="147" h="1">
                <a:moveTo>
                  <a:pt x="0" y="0"/>
                </a:moveTo>
                <a:lnTo>
                  <a:pt x="146" y="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26" name="Freeform 34"/>
          <p:cNvSpPr>
            <a:spLocks/>
          </p:cNvSpPr>
          <p:nvPr/>
        </p:nvSpPr>
        <p:spPr bwMode="auto">
          <a:xfrm>
            <a:off x="2516188" y="3040063"/>
            <a:ext cx="76200" cy="31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7" y="12"/>
              </a:cxn>
              <a:cxn ang="0">
                <a:pos x="0" y="23"/>
              </a:cxn>
            </a:cxnLst>
            <a:rect l="0" t="0" r="r" b="b"/>
            <a:pathLst>
              <a:path w="48" h="24">
                <a:moveTo>
                  <a:pt x="0" y="0"/>
                </a:moveTo>
                <a:lnTo>
                  <a:pt x="47" y="12"/>
                </a:lnTo>
                <a:lnTo>
                  <a:pt x="0" y="23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27" name="Freeform 35"/>
          <p:cNvSpPr>
            <a:spLocks/>
          </p:cNvSpPr>
          <p:nvPr/>
        </p:nvSpPr>
        <p:spPr bwMode="auto">
          <a:xfrm>
            <a:off x="2636838" y="2698750"/>
            <a:ext cx="188912" cy="2397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18" y="175"/>
              </a:cxn>
              <a:cxn ang="0">
                <a:pos x="0" y="0"/>
              </a:cxn>
            </a:cxnLst>
            <a:rect l="0" t="0" r="r" b="b"/>
            <a:pathLst>
              <a:path w="119" h="176">
                <a:moveTo>
                  <a:pt x="0" y="0"/>
                </a:moveTo>
                <a:lnTo>
                  <a:pt x="118" y="175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28" name="Freeform 36"/>
          <p:cNvSpPr>
            <a:spLocks/>
          </p:cNvSpPr>
          <p:nvPr/>
        </p:nvSpPr>
        <p:spPr bwMode="auto">
          <a:xfrm>
            <a:off x="2767013" y="2874963"/>
            <a:ext cx="58737" cy="63500"/>
          </a:xfrm>
          <a:custGeom>
            <a:avLst/>
            <a:gdLst/>
            <a:ahLst/>
            <a:cxnLst>
              <a:cxn ang="0">
                <a:pos x="20" y="0"/>
              </a:cxn>
              <a:cxn ang="0">
                <a:pos x="36" y="46"/>
              </a:cxn>
              <a:cxn ang="0">
                <a:pos x="0" y="14"/>
              </a:cxn>
            </a:cxnLst>
            <a:rect l="0" t="0" r="r" b="b"/>
            <a:pathLst>
              <a:path w="37" h="47">
                <a:moveTo>
                  <a:pt x="20" y="0"/>
                </a:moveTo>
                <a:lnTo>
                  <a:pt x="36" y="46"/>
                </a:lnTo>
                <a:lnTo>
                  <a:pt x="0" y="14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29" name="Freeform 37"/>
          <p:cNvSpPr>
            <a:spLocks/>
          </p:cNvSpPr>
          <p:nvPr/>
        </p:nvSpPr>
        <p:spPr bwMode="auto">
          <a:xfrm>
            <a:off x="258763" y="3214688"/>
            <a:ext cx="374650" cy="438150"/>
          </a:xfrm>
          <a:custGeom>
            <a:avLst/>
            <a:gdLst/>
            <a:ahLst/>
            <a:cxnLst>
              <a:cxn ang="0">
                <a:pos x="235" y="0"/>
              </a:cxn>
              <a:cxn ang="0">
                <a:pos x="0" y="320"/>
              </a:cxn>
              <a:cxn ang="0">
                <a:pos x="235" y="0"/>
              </a:cxn>
            </a:cxnLst>
            <a:rect l="0" t="0" r="r" b="b"/>
            <a:pathLst>
              <a:path w="236" h="321">
                <a:moveTo>
                  <a:pt x="235" y="0"/>
                </a:moveTo>
                <a:lnTo>
                  <a:pt x="0" y="320"/>
                </a:lnTo>
                <a:lnTo>
                  <a:pt x="235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30" name="Freeform 38"/>
          <p:cNvSpPr>
            <a:spLocks/>
          </p:cNvSpPr>
          <p:nvPr/>
        </p:nvSpPr>
        <p:spPr bwMode="auto">
          <a:xfrm>
            <a:off x="258763" y="3590925"/>
            <a:ext cx="60325" cy="61913"/>
          </a:xfrm>
          <a:custGeom>
            <a:avLst/>
            <a:gdLst/>
            <a:ahLst/>
            <a:cxnLst>
              <a:cxn ang="0">
                <a:pos x="37" y="14"/>
              </a:cxn>
              <a:cxn ang="0">
                <a:pos x="0" y="44"/>
              </a:cxn>
              <a:cxn ang="0">
                <a:pos x="18" y="0"/>
              </a:cxn>
            </a:cxnLst>
            <a:rect l="0" t="0" r="r" b="b"/>
            <a:pathLst>
              <a:path w="38" h="45">
                <a:moveTo>
                  <a:pt x="37" y="14"/>
                </a:moveTo>
                <a:lnTo>
                  <a:pt x="0" y="44"/>
                </a:lnTo>
                <a:lnTo>
                  <a:pt x="18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31" name="Freeform 39"/>
          <p:cNvSpPr>
            <a:spLocks/>
          </p:cNvSpPr>
          <p:nvPr/>
        </p:nvSpPr>
        <p:spPr bwMode="auto">
          <a:xfrm>
            <a:off x="400050" y="3214688"/>
            <a:ext cx="280988" cy="438150"/>
          </a:xfrm>
          <a:custGeom>
            <a:avLst/>
            <a:gdLst/>
            <a:ahLst/>
            <a:cxnLst>
              <a:cxn ang="0">
                <a:pos x="176" y="0"/>
              </a:cxn>
              <a:cxn ang="0">
                <a:pos x="0" y="320"/>
              </a:cxn>
              <a:cxn ang="0">
                <a:pos x="176" y="0"/>
              </a:cxn>
            </a:cxnLst>
            <a:rect l="0" t="0" r="r" b="b"/>
            <a:pathLst>
              <a:path w="177" h="321">
                <a:moveTo>
                  <a:pt x="176" y="0"/>
                </a:moveTo>
                <a:lnTo>
                  <a:pt x="0" y="320"/>
                </a:lnTo>
                <a:lnTo>
                  <a:pt x="176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32" name="Freeform 40"/>
          <p:cNvSpPr>
            <a:spLocks/>
          </p:cNvSpPr>
          <p:nvPr/>
        </p:nvSpPr>
        <p:spPr bwMode="auto">
          <a:xfrm>
            <a:off x="400050" y="3587750"/>
            <a:ext cx="52388" cy="65088"/>
          </a:xfrm>
          <a:custGeom>
            <a:avLst/>
            <a:gdLst/>
            <a:ahLst/>
            <a:cxnLst>
              <a:cxn ang="0">
                <a:pos x="32" y="10"/>
              </a:cxn>
              <a:cxn ang="0">
                <a:pos x="0" y="46"/>
              </a:cxn>
              <a:cxn ang="0">
                <a:pos x="12" y="0"/>
              </a:cxn>
            </a:cxnLst>
            <a:rect l="0" t="0" r="r" b="b"/>
            <a:pathLst>
              <a:path w="33" h="47">
                <a:moveTo>
                  <a:pt x="32" y="10"/>
                </a:moveTo>
                <a:lnTo>
                  <a:pt x="0" y="46"/>
                </a:lnTo>
                <a:lnTo>
                  <a:pt x="12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33" name="Freeform 41"/>
          <p:cNvSpPr>
            <a:spLocks/>
          </p:cNvSpPr>
          <p:nvPr/>
        </p:nvSpPr>
        <p:spPr bwMode="auto">
          <a:xfrm>
            <a:off x="538163" y="3214688"/>
            <a:ext cx="188912" cy="438150"/>
          </a:xfrm>
          <a:custGeom>
            <a:avLst/>
            <a:gdLst/>
            <a:ahLst/>
            <a:cxnLst>
              <a:cxn ang="0">
                <a:pos x="118" y="0"/>
              </a:cxn>
              <a:cxn ang="0">
                <a:pos x="0" y="320"/>
              </a:cxn>
              <a:cxn ang="0">
                <a:pos x="118" y="0"/>
              </a:cxn>
            </a:cxnLst>
            <a:rect l="0" t="0" r="r" b="b"/>
            <a:pathLst>
              <a:path w="119" h="321">
                <a:moveTo>
                  <a:pt x="118" y="0"/>
                </a:moveTo>
                <a:lnTo>
                  <a:pt x="0" y="320"/>
                </a:lnTo>
                <a:lnTo>
                  <a:pt x="118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34" name="Freeform 42"/>
          <p:cNvSpPr>
            <a:spLocks/>
          </p:cNvSpPr>
          <p:nvPr/>
        </p:nvSpPr>
        <p:spPr bwMode="auto">
          <a:xfrm>
            <a:off x="538163" y="3586163"/>
            <a:ext cx="46037" cy="66675"/>
          </a:xfrm>
          <a:custGeom>
            <a:avLst/>
            <a:gdLst/>
            <a:ahLst/>
            <a:cxnLst>
              <a:cxn ang="0">
                <a:pos x="28" y="7"/>
              </a:cxn>
              <a:cxn ang="0">
                <a:pos x="0" y="47"/>
              </a:cxn>
              <a:cxn ang="0">
                <a:pos x="5" y="0"/>
              </a:cxn>
            </a:cxnLst>
            <a:rect l="0" t="0" r="r" b="b"/>
            <a:pathLst>
              <a:path w="29" h="48">
                <a:moveTo>
                  <a:pt x="28" y="7"/>
                </a:moveTo>
                <a:lnTo>
                  <a:pt x="0" y="47"/>
                </a:lnTo>
                <a:lnTo>
                  <a:pt x="5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35" name="Freeform 43"/>
          <p:cNvSpPr>
            <a:spLocks/>
          </p:cNvSpPr>
          <p:nvPr/>
        </p:nvSpPr>
        <p:spPr bwMode="auto">
          <a:xfrm>
            <a:off x="773113" y="3214688"/>
            <a:ext cx="47625" cy="4381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9" y="320"/>
              </a:cxn>
              <a:cxn ang="0">
                <a:pos x="0" y="0"/>
              </a:cxn>
            </a:cxnLst>
            <a:rect l="0" t="0" r="r" b="b"/>
            <a:pathLst>
              <a:path w="30" h="321">
                <a:moveTo>
                  <a:pt x="0" y="0"/>
                </a:moveTo>
                <a:lnTo>
                  <a:pt x="29" y="32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36" name="Freeform 44"/>
          <p:cNvSpPr>
            <a:spLocks/>
          </p:cNvSpPr>
          <p:nvPr/>
        </p:nvSpPr>
        <p:spPr bwMode="auto">
          <a:xfrm>
            <a:off x="793750" y="3586163"/>
            <a:ext cx="38100" cy="66675"/>
          </a:xfrm>
          <a:custGeom>
            <a:avLst/>
            <a:gdLst/>
            <a:ahLst/>
            <a:cxnLst>
              <a:cxn ang="0">
                <a:pos x="23" y="0"/>
              </a:cxn>
              <a:cxn ang="0">
                <a:pos x="16" y="47"/>
              </a:cxn>
              <a:cxn ang="0">
                <a:pos x="0" y="2"/>
              </a:cxn>
            </a:cxnLst>
            <a:rect l="0" t="0" r="r" b="b"/>
            <a:pathLst>
              <a:path w="24" h="48">
                <a:moveTo>
                  <a:pt x="23" y="0"/>
                </a:moveTo>
                <a:lnTo>
                  <a:pt x="16" y="47"/>
                </a:lnTo>
                <a:lnTo>
                  <a:pt x="0" y="2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37" name="Freeform 45"/>
          <p:cNvSpPr>
            <a:spLocks/>
          </p:cNvSpPr>
          <p:nvPr/>
        </p:nvSpPr>
        <p:spPr bwMode="auto">
          <a:xfrm>
            <a:off x="1379538" y="3214688"/>
            <a:ext cx="1587" cy="4381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0"/>
              </a:cxn>
              <a:cxn ang="0">
                <a:pos x="0" y="0"/>
              </a:cxn>
            </a:cxnLst>
            <a:rect l="0" t="0" r="r" b="b"/>
            <a:pathLst>
              <a:path w="1" h="321">
                <a:moveTo>
                  <a:pt x="0" y="0"/>
                </a:moveTo>
                <a:lnTo>
                  <a:pt x="0" y="32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38" name="Freeform 46"/>
          <p:cNvSpPr>
            <a:spLocks/>
          </p:cNvSpPr>
          <p:nvPr/>
        </p:nvSpPr>
        <p:spPr bwMode="auto">
          <a:xfrm>
            <a:off x="1360488" y="3587750"/>
            <a:ext cx="38100" cy="65088"/>
          </a:xfrm>
          <a:custGeom>
            <a:avLst/>
            <a:gdLst/>
            <a:ahLst/>
            <a:cxnLst>
              <a:cxn ang="0">
                <a:pos x="23" y="0"/>
              </a:cxn>
              <a:cxn ang="0">
                <a:pos x="12" y="46"/>
              </a:cxn>
              <a:cxn ang="0">
                <a:pos x="0" y="0"/>
              </a:cxn>
            </a:cxnLst>
            <a:rect l="0" t="0" r="r" b="b"/>
            <a:pathLst>
              <a:path w="24" h="47">
                <a:moveTo>
                  <a:pt x="23" y="0"/>
                </a:moveTo>
                <a:lnTo>
                  <a:pt x="12" y="46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39" name="Freeform 47"/>
          <p:cNvSpPr>
            <a:spLocks/>
          </p:cNvSpPr>
          <p:nvPr/>
        </p:nvSpPr>
        <p:spPr bwMode="auto">
          <a:xfrm>
            <a:off x="1423988" y="3214688"/>
            <a:ext cx="49212" cy="4381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0" y="320"/>
              </a:cxn>
              <a:cxn ang="0">
                <a:pos x="0" y="0"/>
              </a:cxn>
            </a:cxnLst>
            <a:rect l="0" t="0" r="r" b="b"/>
            <a:pathLst>
              <a:path w="31" h="321">
                <a:moveTo>
                  <a:pt x="0" y="0"/>
                </a:moveTo>
                <a:lnTo>
                  <a:pt x="30" y="32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40" name="Freeform 48"/>
          <p:cNvSpPr>
            <a:spLocks/>
          </p:cNvSpPr>
          <p:nvPr/>
        </p:nvSpPr>
        <p:spPr bwMode="auto">
          <a:xfrm>
            <a:off x="1446213" y="3586163"/>
            <a:ext cx="39687" cy="66675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16" y="47"/>
              </a:cxn>
              <a:cxn ang="0">
                <a:pos x="0" y="2"/>
              </a:cxn>
            </a:cxnLst>
            <a:rect l="0" t="0" r="r" b="b"/>
            <a:pathLst>
              <a:path w="25" h="48">
                <a:moveTo>
                  <a:pt x="24" y="0"/>
                </a:moveTo>
                <a:lnTo>
                  <a:pt x="16" y="47"/>
                </a:lnTo>
                <a:lnTo>
                  <a:pt x="0" y="2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41" name="Freeform 49"/>
          <p:cNvSpPr>
            <a:spLocks/>
          </p:cNvSpPr>
          <p:nvPr/>
        </p:nvSpPr>
        <p:spPr bwMode="auto">
          <a:xfrm>
            <a:off x="1471613" y="3214688"/>
            <a:ext cx="93662" cy="4381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8" y="320"/>
              </a:cxn>
              <a:cxn ang="0">
                <a:pos x="0" y="0"/>
              </a:cxn>
            </a:cxnLst>
            <a:rect l="0" t="0" r="r" b="b"/>
            <a:pathLst>
              <a:path w="59" h="321">
                <a:moveTo>
                  <a:pt x="0" y="0"/>
                </a:moveTo>
                <a:lnTo>
                  <a:pt x="58" y="32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42" name="Freeform 50"/>
          <p:cNvSpPr>
            <a:spLocks/>
          </p:cNvSpPr>
          <p:nvPr/>
        </p:nvSpPr>
        <p:spPr bwMode="auto">
          <a:xfrm>
            <a:off x="1533525" y="3586163"/>
            <a:ext cx="38100" cy="66675"/>
          </a:xfrm>
          <a:custGeom>
            <a:avLst/>
            <a:gdLst/>
            <a:ahLst/>
            <a:cxnLst>
              <a:cxn ang="0">
                <a:pos x="23" y="0"/>
              </a:cxn>
              <a:cxn ang="0">
                <a:pos x="19" y="48"/>
              </a:cxn>
              <a:cxn ang="0">
                <a:pos x="0" y="5"/>
              </a:cxn>
            </a:cxnLst>
            <a:rect l="0" t="0" r="r" b="b"/>
            <a:pathLst>
              <a:path w="24" h="49">
                <a:moveTo>
                  <a:pt x="23" y="0"/>
                </a:moveTo>
                <a:lnTo>
                  <a:pt x="19" y="48"/>
                </a:lnTo>
                <a:lnTo>
                  <a:pt x="0" y="5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43" name="Freeform 51"/>
          <p:cNvSpPr>
            <a:spLocks/>
          </p:cNvSpPr>
          <p:nvPr/>
        </p:nvSpPr>
        <p:spPr bwMode="auto">
          <a:xfrm>
            <a:off x="1517650" y="3214688"/>
            <a:ext cx="141288" cy="4381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8" y="320"/>
              </a:cxn>
              <a:cxn ang="0">
                <a:pos x="0" y="0"/>
              </a:cxn>
            </a:cxnLst>
            <a:rect l="0" t="0" r="r" b="b"/>
            <a:pathLst>
              <a:path w="89" h="321">
                <a:moveTo>
                  <a:pt x="0" y="0"/>
                </a:moveTo>
                <a:lnTo>
                  <a:pt x="88" y="32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44" name="Freeform 52"/>
          <p:cNvSpPr>
            <a:spLocks/>
          </p:cNvSpPr>
          <p:nvPr/>
        </p:nvSpPr>
        <p:spPr bwMode="auto">
          <a:xfrm>
            <a:off x="1619250" y="3586163"/>
            <a:ext cx="39688" cy="66675"/>
          </a:xfrm>
          <a:custGeom>
            <a:avLst/>
            <a:gdLst/>
            <a:ahLst/>
            <a:cxnLst>
              <a:cxn ang="0">
                <a:pos x="23" y="0"/>
              </a:cxn>
              <a:cxn ang="0">
                <a:pos x="24" y="48"/>
              </a:cxn>
              <a:cxn ang="0">
                <a:pos x="0" y="6"/>
              </a:cxn>
            </a:cxnLst>
            <a:rect l="0" t="0" r="r" b="b"/>
            <a:pathLst>
              <a:path w="25" h="49">
                <a:moveTo>
                  <a:pt x="23" y="0"/>
                </a:moveTo>
                <a:lnTo>
                  <a:pt x="24" y="48"/>
                </a:lnTo>
                <a:lnTo>
                  <a:pt x="0" y="6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45" name="Freeform 53"/>
          <p:cNvSpPr>
            <a:spLocks/>
          </p:cNvSpPr>
          <p:nvPr/>
        </p:nvSpPr>
        <p:spPr bwMode="auto">
          <a:xfrm>
            <a:off x="2636838" y="3214688"/>
            <a:ext cx="468312" cy="4381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94" y="320"/>
              </a:cxn>
              <a:cxn ang="0">
                <a:pos x="0" y="0"/>
              </a:cxn>
            </a:cxnLst>
            <a:rect l="0" t="0" r="r" b="b"/>
            <a:pathLst>
              <a:path w="295" h="321">
                <a:moveTo>
                  <a:pt x="0" y="0"/>
                </a:moveTo>
                <a:lnTo>
                  <a:pt x="294" y="32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46" name="Freeform 54"/>
          <p:cNvSpPr>
            <a:spLocks/>
          </p:cNvSpPr>
          <p:nvPr/>
        </p:nvSpPr>
        <p:spPr bwMode="auto">
          <a:xfrm>
            <a:off x="3038475" y="3594100"/>
            <a:ext cx="66675" cy="58738"/>
          </a:xfrm>
          <a:custGeom>
            <a:avLst/>
            <a:gdLst/>
            <a:ahLst/>
            <a:cxnLst>
              <a:cxn ang="0">
                <a:pos x="17" y="0"/>
              </a:cxn>
              <a:cxn ang="0">
                <a:pos x="41" y="42"/>
              </a:cxn>
              <a:cxn ang="0">
                <a:pos x="0" y="16"/>
              </a:cxn>
            </a:cxnLst>
            <a:rect l="0" t="0" r="r" b="b"/>
            <a:pathLst>
              <a:path w="42" h="43">
                <a:moveTo>
                  <a:pt x="17" y="0"/>
                </a:moveTo>
                <a:lnTo>
                  <a:pt x="41" y="42"/>
                </a:lnTo>
                <a:lnTo>
                  <a:pt x="0" y="16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47" name="Freeform 55"/>
          <p:cNvSpPr>
            <a:spLocks/>
          </p:cNvSpPr>
          <p:nvPr/>
        </p:nvSpPr>
        <p:spPr bwMode="auto">
          <a:xfrm>
            <a:off x="2730500" y="3214688"/>
            <a:ext cx="514350" cy="4381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23" y="320"/>
              </a:cxn>
              <a:cxn ang="0">
                <a:pos x="0" y="0"/>
              </a:cxn>
            </a:cxnLst>
            <a:rect l="0" t="0" r="r" b="b"/>
            <a:pathLst>
              <a:path w="324" h="321">
                <a:moveTo>
                  <a:pt x="0" y="0"/>
                </a:moveTo>
                <a:lnTo>
                  <a:pt x="323" y="32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48" name="Freeform 56"/>
          <p:cNvSpPr>
            <a:spLocks/>
          </p:cNvSpPr>
          <p:nvPr/>
        </p:nvSpPr>
        <p:spPr bwMode="auto">
          <a:xfrm>
            <a:off x="3176588" y="3595688"/>
            <a:ext cx="68262" cy="57150"/>
          </a:xfrm>
          <a:custGeom>
            <a:avLst/>
            <a:gdLst/>
            <a:ahLst/>
            <a:cxnLst>
              <a:cxn ang="0">
                <a:pos x="17" y="0"/>
              </a:cxn>
              <a:cxn ang="0">
                <a:pos x="42" y="41"/>
              </a:cxn>
              <a:cxn ang="0">
                <a:pos x="0" y="16"/>
              </a:cxn>
            </a:cxnLst>
            <a:rect l="0" t="0" r="r" b="b"/>
            <a:pathLst>
              <a:path w="43" h="42">
                <a:moveTo>
                  <a:pt x="17" y="0"/>
                </a:moveTo>
                <a:lnTo>
                  <a:pt x="42" y="41"/>
                </a:lnTo>
                <a:lnTo>
                  <a:pt x="0" y="16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49" name="Freeform 57"/>
          <p:cNvSpPr>
            <a:spLocks/>
          </p:cNvSpPr>
          <p:nvPr/>
        </p:nvSpPr>
        <p:spPr bwMode="auto">
          <a:xfrm>
            <a:off x="2871788" y="3214688"/>
            <a:ext cx="558800" cy="4381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51" y="320"/>
              </a:cxn>
              <a:cxn ang="0">
                <a:pos x="0" y="0"/>
              </a:cxn>
            </a:cxnLst>
            <a:rect l="0" t="0" r="r" b="b"/>
            <a:pathLst>
              <a:path w="352" h="321">
                <a:moveTo>
                  <a:pt x="0" y="0"/>
                </a:moveTo>
                <a:lnTo>
                  <a:pt x="351" y="32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50" name="Freeform 58"/>
          <p:cNvSpPr>
            <a:spLocks/>
          </p:cNvSpPr>
          <p:nvPr/>
        </p:nvSpPr>
        <p:spPr bwMode="auto">
          <a:xfrm>
            <a:off x="3362325" y="3595688"/>
            <a:ext cx="68263" cy="57150"/>
          </a:xfrm>
          <a:custGeom>
            <a:avLst/>
            <a:gdLst/>
            <a:ahLst/>
            <a:cxnLst>
              <a:cxn ang="0">
                <a:pos x="16" y="0"/>
              </a:cxn>
              <a:cxn ang="0">
                <a:pos x="42" y="40"/>
              </a:cxn>
              <a:cxn ang="0">
                <a:pos x="0" y="17"/>
              </a:cxn>
            </a:cxnLst>
            <a:rect l="0" t="0" r="r" b="b"/>
            <a:pathLst>
              <a:path w="43" h="41">
                <a:moveTo>
                  <a:pt x="16" y="0"/>
                </a:moveTo>
                <a:lnTo>
                  <a:pt x="42" y="40"/>
                </a:lnTo>
                <a:lnTo>
                  <a:pt x="0" y="17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51" name="Freeform 59"/>
          <p:cNvSpPr>
            <a:spLocks/>
          </p:cNvSpPr>
          <p:nvPr/>
        </p:nvSpPr>
        <p:spPr bwMode="auto">
          <a:xfrm>
            <a:off x="3009900" y="3214688"/>
            <a:ext cx="608013" cy="4381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2" y="320"/>
              </a:cxn>
              <a:cxn ang="0">
                <a:pos x="0" y="0"/>
              </a:cxn>
            </a:cxnLst>
            <a:rect l="0" t="0" r="r" b="b"/>
            <a:pathLst>
              <a:path w="383" h="321">
                <a:moveTo>
                  <a:pt x="0" y="0"/>
                </a:moveTo>
                <a:lnTo>
                  <a:pt x="382" y="32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52" name="Freeform 60"/>
          <p:cNvSpPr>
            <a:spLocks/>
          </p:cNvSpPr>
          <p:nvPr/>
        </p:nvSpPr>
        <p:spPr bwMode="auto">
          <a:xfrm>
            <a:off x="3548063" y="3597275"/>
            <a:ext cx="69850" cy="55563"/>
          </a:xfrm>
          <a:custGeom>
            <a:avLst/>
            <a:gdLst/>
            <a:ahLst/>
            <a:cxnLst>
              <a:cxn ang="0">
                <a:pos x="15" y="0"/>
              </a:cxn>
              <a:cxn ang="0">
                <a:pos x="43" y="39"/>
              </a:cxn>
              <a:cxn ang="0">
                <a:pos x="0" y="18"/>
              </a:cxn>
            </a:cxnLst>
            <a:rect l="0" t="0" r="r" b="b"/>
            <a:pathLst>
              <a:path w="44" h="40">
                <a:moveTo>
                  <a:pt x="15" y="0"/>
                </a:moveTo>
                <a:lnTo>
                  <a:pt x="43" y="39"/>
                </a:lnTo>
                <a:lnTo>
                  <a:pt x="0" y="18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53" name="Rectangle 61"/>
          <p:cNvSpPr>
            <a:spLocks noChangeArrowheads="1"/>
          </p:cNvSpPr>
          <p:nvPr/>
        </p:nvSpPr>
        <p:spPr bwMode="auto">
          <a:xfrm>
            <a:off x="3124200" y="1762125"/>
            <a:ext cx="1323975" cy="3016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</a:rPr>
              <a:t>Index entries</a:t>
            </a:r>
          </a:p>
        </p:txBody>
      </p:sp>
      <p:sp>
        <p:nvSpPr>
          <p:cNvPr id="213054" name="Rectangle 62"/>
          <p:cNvSpPr>
            <a:spLocks noChangeArrowheads="1"/>
          </p:cNvSpPr>
          <p:nvPr/>
        </p:nvSpPr>
        <p:spPr bwMode="auto">
          <a:xfrm>
            <a:off x="3200400" y="2933700"/>
            <a:ext cx="1220788" cy="3016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400">
                <a:solidFill>
                  <a:schemeClr val="accent2"/>
                </a:solidFill>
              </a:rPr>
              <a:t>Data entries</a:t>
            </a:r>
          </a:p>
        </p:txBody>
      </p:sp>
      <p:sp>
        <p:nvSpPr>
          <p:cNvPr id="213055" name="Rectangle 63"/>
          <p:cNvSpPr>
            <a:spLocks noChangeArrowheads="1"/>
          </p:cNvSpPr>
          <p:nvPr/>
        </p:nvSpPr>
        <p:spPr bwMode="auto">
          <a:xfrm>
            <a:off x="3200400" y="2035175"/>
            <a:ext cx="1371600" cy="514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</a:rPr>
              <a:t>direct search for </a:t>
            </a:r>
          </a:p>
        </p:txBody>
      </p:sp>
      <p:sp>
        <p:nvSpPr>
          <p:cNvPr id="213056" name="Freeform 64"/>
          <p:cNvSpPr>
            <a:spLocks/>
          </p:cNvSpPr>
          <p:nvPr/>
        </p:nvSpPr>
        <p:spPr bwMode="auto">
          <a:xfrm>
            <a:off x="4800600" y="1697038"/>
            <a:ext cx="169863" cy="12731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6" y="0"/>
              </a:cxn>
              <a:cxn ang="0">
                <a:pos x="106" y="932"/>
              </a:cxn>
              <a:cxn ang="0">
                <a:pos x="0" y="932"/>
              </a:cxn>
              <a:cxn ang="0">
                <a:pos x="0" y="0"/>
              </a:cxn>
            </a:cxnLst>
            <a:rect l="0" t="0" r="r" b="b"/>
            <a:pathLst>
              <a:path w="107" h="933">
                <a:moveTo>
                  <a:pt x="0" y="0"/>
                </a:moveTo>
                <a:lnTo>
                  <a:pt x="106" y="0"/>
                </a:lnTo>
                <a:lnTo>
                  <a:pt x="106" y="932"/>
                </a:lnTo>
                <a:lnTo>
                  <a:pt x="0" y="932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57" name="Freeform 65"/>
          <p:cNvSpPr>
            <a:spLocks/>
          </p:cNvSpPr>
          <p:nvPr/>
        </p:nvSpPr>
        <p:spPr bwMode="auto">
          <a:xfrm>
            <a:off x="4800600" y="3662363"/>
            <a:ext cx="169863" cy="4794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6" y="0"/>
              </a:cxn>
              <a:cxn ang="0">
                <a:pos x="106" y="350"/>
              </a:cxn>
              <a:cxn ang="0">
                <a:pos x="0" y="350"/>
              </a:cxn>
              <a:cxn ang="0">
                <a:pos x="0" y="0"/>
              </a:cxn>
            </a:cxnLst>
            <a:rect l="0" t="0" r="r" b="b"/>
            <a:pathLst>
              <a:path w="107" h="351">
                <a:moveTo>
                  <a:pt x="0" y="0"/>
                </a:moveTo>
                <a:lnTo>
                  <a:pt x="106" y="0"/>
                </a:lnTo>
                <a:lnTo>
                  <a:pt x="106" y="350"/>
                </a:lnTo>
                <a:lnTo>
                  <a:pt x="0" y="35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58" name="Rectangle 66"/>
          <p:cNvSpPr>
            <a:spLocks noChangeArrowheads="1"/>
          </p:cNvSpPr>
          <p:nvPr/>
        </p:nvSpPr>
        <p:spPr bwMode="auto">
          <a:xfrm>
            <a:off x="4325938" y="3176588"/>
            <a:ext cx="1114425" cy="3016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400" b="1">
                <a:solidFill>
                  <a:schemeClr val="folHlink"/>
                </a:solidFill>
                <a:latin typeface="Arial" pitchFamily="34" charset="0"/>
              </a:rPr>
              <a:t>(Index File)</a:t>
            </a:r>
          </a:p>
        </p:txBody>
      </p:sp>
      <p:sp>
        <p:nvSpPr>
          <p:cNvPr id="213059" name="Rectangle 67"/>
          <p:cNvSpPr>
            <a:spLocks noChangeArrowheads="1"/>
          </p:cNvSpPr>
          <p:nvPr/>
        </p:nvSpPr>
        <p:spPr bwMode="auto">
          <a:xfrm>
            <a:off x="4402138" y="3384550"/>
            <a:ext cx="987425" cy="3016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400" b="1">
                <a:solidFill>
                  <a:schemeClr val="accent1"/>
                </a:solidFill>
                <a:latin typeface="Arial" pitchFamily="34" charset="0"/>
              </a:rPr>
              <a:t>(Data file)</a:t>
            </a:r>
          </a:p>
        </p:txBody>
      </p:sp>
      <p:sp>
        <p:nvSpPr>
          <p:cNvPr id="213060" name="Rectangle 68"/>
          <p:cNvSpPr>
            <a:spLocks noChangeArrowheads="1"/>
          </p:cNvSpPr>
          <p:nvPr/>
        </p:nvSpPr>
        <p:spPr bwMode="auto">
          <a:xfrm>
            <a:off x="2776538" y="3932238"/>
            <a:ext cx="1298575" cy="3016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400"/>
              <a:t>Data Records</a:t>
            </a:r>
          </a:p>
        </p:txBody>
      </p:sp>
      <p:sp>
        <p:nvSpPr>
          <p:cNvPr id="213061" name="Rectangle 69"/>
          <p:cNvSpPr>
            <a:spLocks noChangeArrowheads="1"/>
          </p:cNvSpPr>
          <p:nvPr/>
        </p:nvSpPr>
        <p:spPr bwMode="auto">
          <a:xfrm>
            <a:off x="3200400" y="2482850"/>
            <a:ext cx="1196975" cy="3016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400">
                <a:solidFill>
                  <a:schemeClr val="accent2"/>
                </a:solidFill>
              </a:rPr>
              <a:t>data entries</a:t>
            </a:r>
          </a:p>
        </p:txBody>
      </p:sp>
      <p:sp>
        <p:nvSpPr>
          <p:cNvPr id="213062" name="Freeform 70"/>
          <p:cNvSpPr>
            <a:spLocks/>
          </p:cNvSpPr>
          <p:nvPr/>
        </p:nvSpPr>
        <p:spPr bwMode="auto">
          <a:xfrm>
            <a:off x="5799138" y="3662363"/>
            <a:ext cx="342900" cy="301625"/>
          </a:xfrm>
          <a:custGeom>
            <a:avLst/>
            <a:gdLst/>
            <a:ahLst/>
            <a:cxnLst>
              <a:cxn ang="0">
                <a:pos x="0" y="220"/>
              </a:cxn>
              <a:cxn ang="0">
                <a:pos x="0" y="0"/>
              </a:cxn>
              <a:cxn ang="0">
                <a:pos x="215" y="0"/>
              </a:cxn>
              <a:cxn ang="0">
                <a:pos x="215" y="220"/>
              </a:cxn>
              <a:cxn ang="0">
                <a:pos x="0" y="220"/>
              </a:cxn>
            </a:cxnLst>
            <a:rect l="0" t="0" r="r" b="b"/>
            <a:pathLst>
              <a:path w="216" h="221">
                <a:moveTo>
                  <a:pt x="0" y="220"/>
                </a:moveTo>
                <a:lnTo>
                  <a:pt x="0" y="0"/>
                </a:lnTo>
                <a:lnTo>
                  <a:pt x="215" y="0"/>
                </a:lnTo>
                <a:lnTo>
                  <a:pt x="215" y="220"/>
                </a:lnTo>
                <a:lnTo>
                  <a:pt x="0" y="22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63" name="Freeform 71"/>
          <p:cNvSpPr>
            <a:spLocks/>
          </p:cNvSpPr>
          <p:nvPr/>
        </p:nvSpPr>
        <p:spPr bwMode="auto">
          <a:xfrm>
            <a:off x="6254750" y="3662363"/>
            <a:ext cx="344488" cy="301625"/>
          </a:xfrm>
          <a:custGeom>
            <a:avLst/>
            <a:gdLst/>
            <a:ahLst/>
            <a:cxnLst>
              <a:cxn ang="0">
                <a:pos x="0" y="220"/>
              </a:cxn>
              <a:cxn ang="0">
                <a:pos x="0" y="0"/>
              </a:cxn>
              <a:cxn ang="0">
                <a:pos x="216" y="0"/>
              </a:cxn>
              <a:cxn ang="0">
                <a:pos x="216" y="220"/>
              </a:cxn>
              <a:cxn ang="0">
                <a:pos x="0" y="220"/>
              </a:cxn>
            </a:cxnLst>
            <a:rect l="0" t="0" r="r" b="b"/>
            <a:pathLst>
              <a:path w="217" h="221">
                <a:moveTo>
                  <a:pt x="0" y="220"/>
                </a:moveTo>
                <a:lnTo>
                  <a:pt x="0" y="0"/>
                </a:lnTo>
                <a:lnTo>
                  <a:pt x="216" y="0"/>
                </a:lnTo>
                <a:lnTo>
                  <a:pt x="216" y="220"/>
                </a:lnTo>
                <a:lnTo>
                  <a:pt x="0" y="22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64" name="Freeform 72"/>
          <p:cNvSpPr>
            <a:spLocks/>
          </p:cNvSpPr>
          <p:nvPr/>
        </p:nvSpPr>
        <p:spPr bwMode="auto">
          <a:xfrm>
            <a:off x="6713538" y="3662363"/>
            <a:ext cx="338137" cy="301625"/>
          </a:xfrm>
          <a:custGeom>
            <a:avLst/>
            <a:gdLst/>
            <a:ahLst/>
            <a:cxnLst>
              <a:cxn ang="0">
                <a:pos x="0" y="220"/>
              </a:cxn>
              <a:cxn ang="0">
                <a:pos x="0" y="0"/>
              </a:cxn>
              <a:cxn ang="0">
                <a:pos x="212" y="0"/>
              </a:cxn>
              <a:cxn ang="0">
                <a:pos x="212" y="220"/>
              </a:cxn>
              <a:cxn ang="0">
                <a:pos x="0" y="220"/>
              </a:cxn>
            </a:cxnLst>
            <a:rect l="0" t="0" r="r" b="b"/>
            <a:pathLst>
              <a:path w="213" h="221">
                <a:moveTo>
                  <a:pt x="0" y="220"/>
                </a:moveTo>
                <a:lnTo>
                  <a:pt x="0" y="0"/>
                </a:lnTo>
                <a:lnTo>
                  <a:pt x="212" y="0"/>
                </a:lnTo>
                <a:lnTo>
                  <a:pt x="212" y="220"/>
                </a:lnTo>
                <a:lnTo>
                  <a:pt x="0" y="22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65" name="Freeform 73"/>
          <p:cNvSpPr>
            <a:spLocks/>
          </p:cNvSpPr>
          <p:nvPr/>
        </p:nvSpPr>
        <p:spPr bwMode="auto">
          <a:xfrm>
            <a:off x="7169150" y="3662363"/>
            <a:ext cx="339725" cy="301625"/>
          </a:xfrm>
          <a:custGeom>
            <a:avLst/>
            <a:gdLst/>
            <a:ahLst/>
            <a:cxnLst>
              <a:cxn ang="0">
                <a:pos x="0" y="220"/>
              </a:cxn>
              <a:cxn ang="0">
                <a:pos x="0" y="0"/>
              </a:cxn>
              <a:cxn ang="0">
                <a:pos x="213" y="0"/>
              </a:cxn>
              <a:cxn ang="0">
                <a:pos x="213" y="220"/>
              </a:cxn>
              <a:cxn ang="0">
                <a:pos x="0" y="220"/>
              </a:cxn>
            </a:cxnLst>
            <a:rect l="0" t="0" r="r" b="b"/>
            <a:pathLst>
              <a:path w="214" h="221">
                <a:moveTo>
                  <a:pt x="0" y="220"/>
                </a:moveTo>
                <a:lnTo>
                  <a:pt x="0" y="0"/>
                </a:lnTo>
                <a:lnTo>
                  <a:pt x="213" y="0"/>
                </a:lnTo>
                <a:lnTo>
                  <a:pt x="213" y="220"/>
                </a:lnTo>
                <a:lnTo>
                  <a:pt x="0" y="22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66" name="Freeform 74"/>
          <p:cNvSpPr>
            <a:spLocks/>
          </p:cNvSpPr>
          <p:nvPr/>
        </p:nvSpPr>
        <p:spPr bwMode="auto">
          <a:xfrm>
            <a:off x="7623175" y="3662363"/>
            <a:ext cx="346075" cy="301625"/>
          </a:xfrm>
          <a:custGeom>
            <a:avLst/>
            <a:gdLst/>
            <a:ahLst/>
            <a:cxnLst>
              <a:cxn ang="0">
                <a:pos x="0" y="220"/>
              </a:cxn>
              <a:cxn ang="0">
                <a:pos x="0" y="0"/>
              </a:cxn>
              <a:cxn ang="0">
                <a:pos x="217" y="0"/>
              </a:cxn>
              <a:cxn ang="0">
                <a:pos x="217" y="220"/>
              </a:cxn>
              <a:cxn ang="0">
                <a:pos x="0" y="220"/>
              </a:cxn>
            </a:cxnLst>
            <a:rect l="0" t="0" r="r" b="b"/>
            <a:pathLst>
              <a:path w="218" h="221">
                <a:moveTo>
                  <a:pt x="0" y="220"/>
                </a:moveTo>
                <a:lnTo>
                  <a:pt x="0" y="0"/>
                </a:lnTo>
                <a:lnTo>
                  <a:pt x="217" y="0"/>
                </a:lnTo>
                <a:lnTo>
                  <a:pt x="217" y="220"/>
                </a:lnTo>
                <a:lnTo>
                  <a:pt x="0" y="22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67" name="Freeform 75"/>
          <p:cNvSpPr>
            <a:spLocks/>
          </p:cNvSpPr>
          <p:nvPr/>
        </p:nvSpPr>
        <p:spPr bwMode="auto">
          <a:xfrm>
            <a:off x="8078788" y="3662363"/>
            <a:ext cx="342900" cy="301625"/>
          </a:xfrm>
          <a:custGeom>
            <a:avLst/>
            <a:gdLst/>
            <a:ahLst/>
            <a:cxnLst>
              <a:cxn ang="0">
                <a:pos x="0" y="220"/>
              </a:cxn>
              <a:cxn ang="0">
                <a:pos x="0" y="0"/>
              </a:cxn>
              <a:cxn ang="0">
                <a:pos x="215" y="0"/>
              </a:cxn>
              <a:cxn ang="0">
                <a:pos x="215" y="220"/>
              </a:cxn>
              <a:cxn ang="0">
                <a:pos x="0" y="220"/>
              </a:cxn>
            </a:cxnLst>
            <a:rect l="0" t="0" r="r" b="b"/>
            <a:pathLst>
              <a:path w="216" h="221">
                <a:moveTo>
                  <a:pt x="0" y="220"/>
                </a:moveTo>
                <a:lnTo>
                  <a:pt x="0" y="0"/>
                </a:lnTo>
                <a:lnTo>
                  <a:pt x="215" y="0"/>
                </a:lnTo>
                <a:lnTo>
                  <a:pt x="215" y="220"/>
                </a:lnTo>
                <a:lnTo>
                  <a:pt x="0" y="22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68" name="Freeform 76"/>
          <p:cNvSpPr>
            <a:spLocks/>
          </p:cNvSpPr>
          <p:nvPr/>
        </p:nvSpPr>
        <p:spPr bwMode="auto">
          <a:xfrm>
            <a:off x="8535988" y="3662363"/>
            <a:ext cx="342900" cy="301625"/>
          </a:xfrm>
          <a:custGeom>
            <a:avLst/>
            <a:gdLst/>
            <a:ahLst/>
            <a:cxnLst>
              <a:cxn ang="0">
                <a:pos x="0" y="220"/>
              </a:cxn>
              <a:cxn ang="0">
                <a:pos x="0" y="0"/>
              </a:cxn>
              <a:cxn ang="0">
                <a:pos x="215" y="0"/>
              </a:cxn>
              <a:cxn ang="0">
                <a:pos x="215" y="220"/>
              </a:cxn>
              <a:cxn ang="0">
                <a:pos x="0" y="220"/>
              </a:cxn>
            </a:cxnLst>
            <a:rect l="0" t="0" r="r" b="b"/>
            <a:pathLst>
              <a:path w="216" h="221">
                <a:moveTo>
                  <a:pt x="0" y="220"/>
                </a:moveTo>
                <a:lnTo>
                  <a:pt x="0" y="0"/>
                </a:lnTo>
                <a:lnTo>
                  <a:pt x="215" y="0"/>
                </a:lnTo>
                <a:lnTo>
                  <a:pt x="215" y="220"/>
                </a:lnTo>
                <a:lnTo>
                  <a:pt x="0" y="22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69" name="Freeform 77"/>
          <p:cNvSpPr>
            <a:spLocks/>
          </p:cNvSpPr>
          <p:nvPr/>
        </p:nvSpPr>
        <p:spPr bwMode="auto">
          <a:xfrm>
            <a:off x="6454775" y="2657475"/>
            <a:ext cx="1490663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38" y="0"/>
              </a:cxn>
              <a:cxn ang="0">
                <a:pos x="0" y="0"/>
              </a:cxn>
            </a:cxnLst>
            <a:rect l="0" t="0" r="r" b="b"/>
            <a:pathLst>
              <a:path w="939" h="1">
                <a:moveTo>
                  <a:pt x="0" y="0"/>
                </a:moveTo>
                <a:lnTo>
                  <a:pt x="938" y="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70" name="Freeform 78"/>
          <p:cNvSpPr>
            <a:spLocks/>
          </p:cNvSpPr>
          <p:nvPr/>
        </p:nvSpPr>
        <p:spPr bwMode="auto">
          <a:xfrm>
            <a:off x="6454775" y="1757363"/>
            <a:ext cx="785813" cy="901700"/>
          </a:xfrm>
          <a:custGeom>
            <a:avLst/>
            <a:gdLst/>
            <a:ahLst/>
            <a:cxnLst>
              <a:cxn ang="0">
                <a:pos x="0" y="659"/>
              </a:cxn>
              <a:cxn ang="0">
                <a:pos x="494" y="0"/>
              </a:cxn>
              <a:cxn ang="0">
                <a:pos x="0" y="659"/>
              </a:cxn>
            </a:cxnLst>
            <a:rect l="0" t="0" r="r" b="b"/>
            <a:pathLst>
              <a:path w="495" h="660">
                <a:moveTo>
                  <a:pt x="0" y="659"/>
                </a:moveTo>
                <a:lnTo>
                  <a:pt x="494" y="0"/>
                </a:lnTo>
                <a:lnTo>
                  <a:pt x="0" y="659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71" name="Freeform 79"/>
          <p:cNvSpPr>
            <a:spLocks/>
          </p:cNvSpPr>
          <p:nvPr/>
        </p:nvSpPr>
        <p:spPr bwMode="auto">
          <a:xfrm>
            <a:off x="7239000" y="1757363"/>
            <a:ext cx="712788" cy="9017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48" y="659"/>
              </a:cxn>
              <a:cxn ang="0">
                <a:pos x="0" y="0"/>
              </a:cxn>
            </a:cxnLst>
            <a:rect l="0" t="0" r="r" b="b"/>
            <a:pathLst>
              <a:path w="449" h="660">
                <a:moveTo>
                  <a:pt x="0" y="0"/>
                </a:moveTo>
                <a:lnTo>
                  <a:pt x="448" y="659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72" name="Freeform 80"/>
          <p:cNvSpPr>
            <a:spLocks/>
          </p:cNvSpPr>
          <p:nvPr/>
        </p:nvSpPr>
        <p:spPr bwMode="auto">
          <a:xfrm>
            <a:off x="6948488" y="1677988"/>
            <a:ext cx="292100" cy="809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0" y="9"/>
              </a:cxn>
              <a:cxn ang="0">
                <a:pos x="183" y="58"/>
              </a:cxn>
              <a:cxn ang="0">
                <a:pos x="0" y="0"/>
              </a:cxn>
            </a:cxnLst>
            <a:rect l="0" t="0" r="r" b="b"/>
            <a:pathLst>
              <a:path w="184" h="59">
                <a:moveTo>
                  <a:pt x="0" y="0"/>
                </a:moveTo>
                <a:lnTo>
                  <a:pt x="30" y="9"/>
                </a:lnTo>
                <a:lnTo>
                  <a:pt x="183" y="58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73" name="Freeform 81"/>
          <p:cNvSpPr>
            <a:spLocks/>
          </p:cNvSpPr>
          <p:nvPr/>
        </p:nvSpPr>
        <p:spPr bwMode="auto">
          <a:xfrm>
            <a:off x="7158038" y="1714500"/>
            <a:ext cx="82550" cy="44450"/>
          </a:xfrm>
          <a:custGeom>
            <a:avLst/>
            <a:gdLst/>
            <a:ahLst/>
            <a:cxnLst>
              <a:cxn ang="0">
                <a:pos x="6" y="0"/>
              </a:cxn>
              <a:cxn ang="0">
                <a:pos x="51" y="32"/>
              </a:cxn>
              <a:cxn ang="0">
                <a:pos x="0" y="32"/>
              </a:cxn>
              <a:cxn ang="0">
                <a:pos x="6" y="0"/>
              </a:cxn>
            </a:cxnLst>
            <a:rect l="0" t="0" r="r" b="b"/>
            <a:pathLst>
              <a:path w="52" h="33">
                <a:moveTo>
                  <a:pt x="6" y="0"/>
                </a:moveTo>
                <a:lnTo>
                  <a:pt x="51" y="32"/>
                </a:lnTo>
                <a:lnTo>
                  <a:pt x="0" y="32"/>
                </a:lnTo>
                <a:lnTo>
                  <a:pt x="6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74" name="Freeform 82"/>
          <p:cNvSpPr>
            <a:spLocks/>
          </p:cNvSpPr>
          <p:nvPr/>
        </p:nvSpPr>
        <p:spPr bwMode="auto">
          <a:xfrm>
            <a:off x="6096000" y="2898775"/>
            <a:ext cx="404813" cy="2984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54" y="0"/>
              </a:cxn>
              <a:cxn ang="0">
                <a:pos x="254" y="218"/>
              </a:cxn>
              <a:cxn ang="0">
                <a:pos x="0" y="218"/>
              </a:cxn>
              <a:cxn ang="0">
                <a:pos x="0" y="0"/>
              </a:cxn>
            </a:cxnLst>
            <a:rect l="0" t="0" r="r" b="b"/>
            <a:pathLst>
              <a:path w="255" h="219">
                <a:moveTo>
                  <a:pt x="0" y="0"/>
                </a:moveTo>
                <a:lnTo>
                  <a:pt x="254" y="0"/>
                </a:lnTo>
                <a:lnTo>
                  <a:pt x="254" y="218"/>
                </a:lnTo>
                <a:lnTo>
                  <a:pt x="0" y="218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75" name="Freeform 83"/>
          <p:cNvSpPr>
            <a:spLocks/>
          </p:cNvSpPr>
          <p:nvPr/>
        </p:nvSpPr>
        <p:spPr bwMode="auto">
          <a:xfrm>
            <a:off x="6499225" y="3008313"/>
            <a:ext cx="63500" cy="36512"/>
          </a:xfrm>
          <a:custGeom>
            <a:avLst/>
            <a:gdLst/>
            <a:ahLst/>
            <a:cxnLst>
              <a:cxn ang="0">
                <a:pos x="39" y="26"/>
              </a:cxn>
              <a:cxn ang="0">
                <a:pos x="0" y="13"/>
              </a:cxn>
              <a:cxn ang="0">
                <a:pos x="39" y="0"/>
              </a:cxn>
            </a:cxnLst>
            <a:rect l="0" t="0" r="r" b="b"/>
            <a:pathLst>
              <a:path w="40" h="27">
                <a:moveTo>
                  <a:pt x="39" y="26"/>
                </a:moveTo>
                <a:lnTo>
                  <a:pt x="0" y="13"/>
                </a:lnTo>
                <a:lnTo>
                  <a:pt x="39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76" name="Freeform 84"/>
          <p:cNvSpPr>
            <a:spLocks/>
          </p:cNvSpPr>
          <p:nvPr/>
        </p:nvSpPr>
        <p:spPr bwMode="auto">
          <a:xfrm>
            <a:off x="6499225" y="3028950"/>
            <a:ext cx="241300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51" y="0"/>
              </a:cxn>
              <a:cxn ang="0">
                <a:pos x="0" y="0"/>
              </a:cxn>
            </a:cxnLst>
            <a:rect l="0" t="0" r="r" b="b"/>
            <a:pathLst>
              <a:path w="152" h="1">
                <a:moveTo>
                  <a:pt x="0" y="0"/>
                </a:moveTo>
                <a:lnTo>
                  <a:pt x="151" y="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77" name="Freeform 85"/>
          <p:cNvSpPr>
            <a:spLocks/>
          </p:cNvSpPr>
          <p:nvPr/>
        </p:nvSpPr>
        <p:spPr bwMode="auto">
          <a:xfrm>
            <a:off x="6675438" y="3008313"/>
            <a:ext cx="65087" cy="3651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0" y="13"/>
              </a:cxn>
              <a:cxn ang="0">
                <a:pos x="0" y="26"/>
              </a:cxn>
            </a:cxnLst>
            <a:rect l="0" t="0" r="r" b="b"/>
            <a:pathLst>
              <a:path w="41" h="27">
                <a:moveTo>
                  <a:pt x="0" y="0"/>
                </a:moveTo>
                <a:lnTo>
                  <a:pt x="40" y="13"/>
                </a:lnTo>
                <a:lnTo>
                  <a:pt x="0" y="26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78" name="Freeform 86"/>
          <p:cNvSpPr>
            <a:spLocks/>
          </p:cNvSpPr>
          <p:nvPr/>
        </p:nvSpPr>
        <p:spPr bwMode="auto">
          <a:xfrm>
            <a:off x="6738938" y="2898775"/>
            <a:ext cx="403225" cy="2984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53" y="0"/>
              </a:cxn>
              <a:cxn ang="0">
                <a:pos x="253" y="218"/>
              </a:cxn>
              <a:cxn ang="0">
                <a:pos x="0" y="218"/>
              </a:cxn>
              <a:cxn ang="0">
                <a:pos x="0" y="0"/>
              </a:cxn>
            </a:cxnLst>
            <a:rect l="0" t="0" r="r" b="b"/>
            <a:pathLst>
              <a:path w="254" h="219">
                <a:moveTo>
                  <a:pt x="0" y="0"/>
                </a:moveTo>
                <a:lnTo>
                  <a:pt x="253" y="0"/>
                </a:lnTo>
                <a:lnTo>
                  <a:pt x="253" y="218"/>
                </a:lnTo>
                <a:lnTo>
                  <a:pt x="0" y="218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79" name="Freeform 87"/>
          <p:cNvSpPr>
            <a:spLocks/>
          </p:cNvSpPr>
          <p:nvPr/>
        </p:nvSpPr>
        <p:spPr bwMode="auto">
          <a:xfrm>
            <a:off x="7140575" y="3008313"/>
            <a:ext cx="66675" cy="36512"/>
          </a:xfrm>
          <a:custGeom>
            <a:avLst/>
            <a:gdLst/>
            <a:ahLst/>
            <a:cxnLst>
              <a:cxn ang="0">
                <a:pos x="41" y="26"/>
              </a:cxn>
              <a:cxn ang="0">
                <a:pos x="0" y="13"/>
              </a:cxn>
              <a:cxn ang="0">
                <a:pos x="41" y="0"/>
              </a:cxn>
            </a:cxnLst>
            <a:rect l="0" t="0" r="r" b="b"/>
            <a:pathLst>
              <a:path w="42" h="27">
                <a:moveTo>
                  <a:pt x="41" y="26"/>
                </a:moveTo>
                <a:lnTo>
                  <a:pt x="0" y="13"/>
                </a:lnTo>
                <a:lnTo>
                  <a:pt x="41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80" name="Freeform 88"/>
          <p:cNvSpPr>
            <a:spLocks/>
          </p:cNvSpPr>
          <p:nvPr/>
        </p:nvSpPr>
        <p:spPr bwMode="auto">
          <a:xfrm>
            <a:off x="7140575" y="3028950"/>
            <a:ext cx="201613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6" y="0"/>
              </a:cxn>
              <a:cxn ang="0">
                <a:pos x="0" y="0"/>
              </a:cxn>
            </a:cxnLst>
            <a:rect l="0" t="0" r="r" b="b"/>
            <a:pathLst>
              <a:path w="127" h="1">
                <a:moveTo>
                  <a:pt x="0" y="0"/>
                </a:moveTo>
                <a:lnTo>
                  <a:pt x="126" y="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81" name="Freeform 89"/>
          <p:cNvSpPr>
            <a:spLocks/>
          </p:cNvSpPr>
          <p:nvPr/>
        </p:nvSpPr>
        <p:spPr bwMode="auto">
          <a:xfrm>
            <a:off x="7280275" y="3008313"/>
            <a:ext cx="61913" cy="3651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" y="13"/>
              </a:cxn>
              <a:cxn ang="0">
                <a:pos x="0" y="26"/>
              </a:cxn>
            </a:cxnLst>
            <a:rect l="0" t="0" r="r" b="b"/>
            <a:pathLst>
              <a:path w="39" h="27">
                <a:moveTo>
                  <a:pt x="0" y="0"/>
                </a:moveTo>
                <a:lnTo>
                  <a:pt x="38" y="13"/>
                </a:lnTo>
                <a:lnTo>
                  <a:pt x="0" y="26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82" name="Freeform 90"/>
          <p:cNvSpPr>
            <a:spLocks/>
          </p:cNvSpPr>
          <p:nvPr/>
        </p:nvSpPr>
        <p:spPr bwMode="auto">
          <a:xfrm>
            <a:off x="6378575" y="2643188"/>
            <a:ext cx="158750" cy="257175"/>
          </a:xfrm>
          <a:custGeom>
            <a:avLst/>
            <a:gdLst/>
            <a:ahLst/>
            <a:cxnLst>
              <a:cxn ang="0">
                <a:pos x="99" y="0"/>
              </a:cxn>
              <a:cxn ang="0">
                <a:pos x="0" y="187"/>
              </a:cxn>
              <a:cxn ang="0">
                <a:pos x="99" y="0"/>
              </a:cxn>
            </a:cxnLst>
            <a:rect l="0" t="0" r="r" b="b"/>
            <a:pathLst>
              <a:path w="100" h="188">
                <a:moveTo>
                  <a:pt x="99" y="0"/>
                </a:moveTo>
                <a:lnTo>
                  <a:pt x="0" y="187"/>
                </a:lnTo>
                <a:lnTo>
                  <a:pt x="99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83" name="Freeform 91"/>
          <p:cNvSpPr>
            <a:spLocks/>
          </p:cNvSpPr>
          <p:nvPr/>
        </p:nvSpPr>
        <p:spPr bwMode="auto">
          <a:xfrm>
            <a:off x="6378575" y="2833688"/>
            <a:ext cx="49213" cy="66675"/>
          </a:xfrm>
          <a:custGeom>
            <a:avLst/>
            <a:gdLst/>
            <a:ahLst/>
            <a:cxnLst>
              <a:cxn ang="0">
                <a:pos x="30" y="15"/>
              </a:cxn>
              <a:cxn ang="0">
                <a:pos x="0" y="48"/>
              </a:cxn>
              <a:cxn ang="0">
                <a:pos x="13" y="0"/>
              </a:cxn>
            </a:cxnLst>
            <a:rect l="0" t="0" r="r" b="b"/>
            <a:pathLst>
              <a:path w="31" h="49">
                <a:moveTo>
                  <a:pt x="30" y="15"/>
                </a:moveTo>
                <a:lnTo>
                  <a:pt x="0" y="48"/>
                </a:lnTo>
                <a:lnTo>
                  <a:pt x="13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84" name="Freeform 92"/>
          <p:cNvSpPr>
            <a:spLocks/>
          </p:cNvSpPr>
          <p:nvPr/>
        </p:nvSpPr>
        <p:spPr bwMode="auto">
          <a:xfrm>
            <a:off x="6938963" y="2643188"/>
            <a:ext cx="1587" cy="2571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87"/>
              </a:cxn>
              <a:cxn ang="0">
                <a:pos x="0" y="0"/>
              </a:cxn>
            </a:cxnLst>
            <a:rect l="0" t="0" r="r" b="b"/>
            <a:pathLst>
              <a:path w="1" h="188">
                <a:moveTo>
                  <a:pt x="0" y="0"/>
                </a:moveTo>
                <a:lnTo>
                  <a:pt x="0" y="187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85" name="Freeform 93"/>
          <p:cNvSpPr>
            <a:spLocks/>
          </p:cNvSpPr>
          <p:nvPr/>
        </p:nvSpPr>
        <p:spPr bwMode="auto">
          <a:xfrm>
            <a:off x="6924675" y="2832100"/>
            <a:ext cx="30163" cy="68263"/>
          </a:xfrm>
          <a:custGeom>
            <a:avLst/>
            <a:gdLst/>
            <a:ahLst/>
            <a:cxnLst>
              <a:cxn ang="0">
                <a:pos x="18" y="0"/>
              </a:cxn>
              <a:cxn ang="0">
                <a:pos x="8" y="49"/>
              </a:cxn>
              <a:cxn ang="0">
                <a:pos x="0" y="0"/>
              </a:cxn>
            </a:cxnLst>
            <a:rect l="0" t="0" r="r" b="b"/>
            <a:pathLst>
              <a:path w="19" h="50">
                <a:moveTo>
                  <a:pt x="18" y="0"/>
                </a:moveTo>
                <a:lnTo>
                  <a:pt x="8" y="49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86" name="Freeform 94"/>
          <p:cNvSpPr>
            <a:spLocks/>
          </p:cNvSpPr>
          <p:nvPr/>
        </p:nvSpPr>
        <p:spPr bwMode="auto">
          <a:xfrm>
            <a:off x="7824788" y="2898775"/>
            <a:ext cx="403225" cy="2984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53" y="0"/>
              </a:cxn>
              <a:cxn ang="0">
                <a:pos x="253" y="218"/>
              </a:cxn>
              <a:cxn ang="0">
                <a:pos x="0" y="218"/>
              </a:cxn>
              <a:cxn ang="0">
                <a:pos x="0" y="0"/>
              </a:cxn>
            </a:cxnLst>
            <a:rect l="0" t="0" r="r" b="b"/>
            <a:pathLst>
              <a:path w="254" h="219">
                <a:moveTo>
                  <a:pt x="0" y="0"/>
                </a:moveTo>
                <a:lnTo>
                  <a:pt x="253" y="0"/>
                </a:lnTo>
                <a:lnTo>
                  <a:pt x="253" y="218"/>
                </a:lnTo>
                <a:lnTo>
                  <a:pt x="0" y="218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87" name="Freeform 95"/>
          <p:cNvSpPr>
            <a:spLocks/>
          </p:cNvSpPr>
          <p:nvPr/>
        </p:nvSpPr>
        <p:spPr bwMode="auto">
          <a:xfrm>
            <a:off x="7624763" y="3008313"/>
            <a:ext cx="65087" cy="36512"/>
          </a:xfrm>
          <a:custGeom>
            <a:avLst/>
            <a:gdLst/>
            <a:ahLst/>
            <a:cxnLst>
              <a:cxn ang="0">
                <a:pos x="40" y="26"/>
              </a:cxn>
              <a:cxn ang="0">
                <a:pos x="0" y="13"/>
              </a:cxn>
              <a:cxn ang="0">
                <a:pos x="40" y="0"/>
              </a:cxn>
            </a:cxnLst>
            <a:rect l="0" t="0" r="r" b="b"/>
            <a:pathLst>
              <a:path w="41" h="27">
                <a:moveTo>
                  <a:pt x="40" y="26"/>
                </a:moveTo>
                <a:lnTo>
                  <a:pt x="0" y="13"/>
                </a:lnTo>
                <a:lnTo>
                  <a:pt x="40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88" name="Freeform 96"/>
          <p:cNvSpPr>
            <a:spLocks/>
          </p:cNvSpPr>
          <p:nvPr/>
        </p:nvSpPr>
        <p:spPr bwMode="auto">
          <a:xfrm>
            <a:off x="7624763" y="3028950"/>
            <a:ext cx="201612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6" y="0"/>
              </a:cxn>
              <a:cxn ang="0">
                <a:pos x="0" y="0"/>
              </a:cxn>
            </a:cxnLst>
            <a:rect l="0" t="0" r="r" b="b"/>
            <a:pathLst>
              <a:path w="127" h="1">
                <a:moveTo>
                  <a:pt x="0" y="0"/>
                </a:moveTo>
                <a:lnTo>
                  <a:pt x="126" y="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89" name="Freeform 97"/>
          <p:cNvSpPr>
            <a:spLocks/>
          </p:cNvSpPr>
          <p:nvPr/>
        </p:nvSpPr>
        <p:spPr bwMode="auto">
          <a:xfrm>
            <a:off x="7759700" y="3008313"/>
            <a:ext cx="66675" cy="3651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1" y="13"/>
              </a:cxn>
              <a:cxn ang="0">
                <a:pos x="0" y="26"/>
              </a:cxn>
            </a:cxnLst>
            <a:rect l="0" t="0" r="r" b="b"/>
            <a:pathLst>
              <a:path w="42" h="27">
                <a:moveTo>
                  <a:pt x="0" y="0"/>
                </a:moveTo>
                <a:lnTo>
                  <a:pt x="41" y="13"/>
                </a:lnTo>
                <a:lnTo>
                  <a:pt x="0" y="26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90" name="Freeform 98"/>
          <p:cNvSpPr>
            <a:spLocks/>
          </p:cNvSpPr>
          <p:nvPr/>
        </p:nvSpPr>
        <p:spPr bwMode="auto">
          <a:xfrm>
            <a:off x="7867650" y="2643188"/>
            <a:ext cx="158750" cy="2571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9" y="187"/>
              </a:cxn>
              <a:cxn ang="0">
                <a:pos x="0" y="0"/>
              </a:cxn>
            </a:cxnLst>
            <a:rect l="0" t="0" r="r" b="b"/>
            <a:pathLst>
              <a:path w="100" h="188">
                <a:moveTo>
                  <a:pt x="0" y="0"/>
                </a:moveTo>
                <a:lnTo>
                  <a:pt x="99" y="187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91" name="Freeform 99"/>
          <p:cNvSpPr>
            <a:spLocks/>
          </p:cNvSpPr>
          <p:nvPr/>
        </p:nvSpPr>
        <p:spPr bwMode="auto">
          <a:xfrm>
            <a:off x="7977188" y="2833688"/>
            <a:ext cx="49212" cy="66675"/>
          </a:xfrm>
          <a:custGeom>
            <a:avLst/>
            <a:gdLst/>
            <a:ahLst/>
            <a:cxnLst>
              <a:cxn ang="0">
                <a:pos x="17" y="0"/>
              </a:cxn>
              <a:cxn ang="0">
                <a:pos x="30" y="48"/>
              </a:cxn>
              <a:cxn ang="0">
                <a:pos x="0" y="15"/>
              </a:cxn>
            </a:cxnLst>
            <a:rect l="0" t="0" r="r" b="b"/>
            <a:pathLst>
              <a:path w="31" h="49">
                <a:moveTo>
                  <a:pt x="17" y="0"/>
                </a:moveTo>
                <a:lnTo>
                  <a:pt x="30" y="48"/>
                </a:lnTo>
                <a:lnTo>
                  <a:pt x="0" y="15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94" name="Freeform 102"/>
          <p:cNvSpPr>
            <a:spLocks/>
          </p:cNvSpPr>
          <p:nvPr/>
        </p:nvSpPr>
        <p:spPr bwMode="auto">
          <a:xfrm>
            <a:off x="5851525" y="3197225"/>
            <a:ext cx="366713" cy="471488"/>
          </a:xfrm>
          <a:custGeom>
            <a:avLst/>
            <a:gdLst/>
            <a:ahLst/>
            <a:cxnLst>
              <a:cxn ang="0">
                <a:pos x="230" y="0"/>
              </a:cxn>
              <a:cxn ang="0">
                <a:pos x="0" y="345"/>
              </a:cxn>
              <a:cxn ang="0">
                <a:pos x="230" y="0"/>
              </a:cxn>
            </a:cxnLst>
            <a:rect l="0" t="0" r="r" b="b"/>
            <a:pathLst>
              <a:path w="231" h="346">
                <a:moveTo>
                  <a:pt x="230" y="0"/>
                </a:moveTo>
                <a:lnTo>
                  <a:pt x="0" y="345"/>
                </a:lnTo>
                <a:lnTo>
                  <a:pt x="230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95" name="Freeform 103"/>
          <p:cNvSpPr>
            <a:spLocks/>
          </p:cNvSpPr>
          <p:nvPr/>
        </p:nvSpPr>
        <p:spPr bwMode="auto">
          <a:xfrm>
            <a:off x="5851525" y="3605213"/>
            <a:ext cx="57150" cy="63500"/>
          </a:xfrm>
          <a:custGeom>
            <a:avLst/>
            <a:gdLst/>
            <a:ahLst/>
            <a:cxnLst>
              <a:cxn ang="0">
                <a:pos x="35" y="16"/>
              </a:cxn>
              <a:cxn ang="0">
                <a:pos x="0" y="46"/>
              </a:cxn>
              <a:cxn ang="0">
                <a:pos x="19" y="0"/>
              </a:cxn>
            </a:cxnLst>
            <a:rect l="0" t="0" r="r" b="b"/>
            <a:pathLst>
              <a:path w="36" h="47">
                <a:moveTo>
                  <a:pt x="35" y="16"/>
                </a:moveTo>
                <a:lnTo>
                  <a:pt x="0" y="46"/>
                </a:lnTo>
                <a:lnTo>
                  <a:pt x="19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104" name="Freeform 112"/>
          <p:cNvSpPr>
            <a:spLocks/>
          </p:cNvSpPr>
          <p:nvPr/>
        </p:nvSpPr>
        <p:spPr bwMode="auto">
          <a:xfrm>
            <a:off x="6856413" y="3197225"/>
            <a:ext cx="1778000" cy="4286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119" y="313"/>
              </a:cxn>
              <a:cxn ang="0">
                <a:pos x="0" y="0"/>
              </a:cxn>
            </a:cxnLst>
            <a:rect l="0" t="0" r="r" b="b"/>
            <a:pathLst>
              <a:path w="1120" h="314">
                <a:moveTo>
                  <a:pt x="0" y="0"/>
                </a:moveTo>
                <a:lnTo>
                  <a:pt x="1119" y="313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105" name="Freeform 113"/>
          <p:cNvSpPr>
            <a:spLocks/>
          </p:cNvSpPr>
          <p:nvPr/>
        </p:nvSpPr>
        <p:spPr bwMode="auto">
          <a:xfrm>
            <a:off x="8564563" y="3590925"/>
            <a:ext cx="69850" cy="34925"/>
          </a:xfrm>
          <a:custGeom>
            <a:avLst/>
            <a:gdLst/>
            <a:ahLst/>
            <a:cxnLst>
              <a:cxn ang="0">
                <a:pos x="5" y="0"/>
              </a:cxn>
              <a:cxn ang="0">
                <a:pos x="43" y="24"/>
              </a:cxn>
              <a:cxn ang="0">
                <a:pos x="0" y="25"/>
              </a:cxn>
            </a:cxnLst>
            <a:rect l="0" t="0" r="r" b="b"/>
            <a:pathLst>
              <a:path w="44" h="26">
                <a:moveTo>
                  <a:pt x="5" y="0"/>
                </a:moveTo>
                <a:lnTo>
                  <a:pt x="43" y="24"/>
                </a:lnTo>
                <a:lnTo>
                  <a:pt x="0" y="25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106" name="Freeform 114"/>
          <p:cNvSpPr>
            <a:spLocks/>
          </p:cNvSpPr>
          <p:nvPr/>
        </p:nvSpPr>
        <p:spPr bwMode="auto">
          <a:xfrm>
            <a:off x="6856413" y="3197225"/>
            <a:ext cx="165100" cy="471488"/>
          </a:xfrm>
          <a:custGeom>
            <a:avLst/>
            <a:gdLst/>
            <a:ahLst/>
            <a:cxnLst>
              <a:cxn ang="0">
                <a:pos x="103" y="0"/>
              </a:cxn>
              <a:cxn ang="0">
                <a:pos x="0" y="345"/>
              </a:cxn>
              <a:cxn ang="0">
                <a:pos x="103" y="0"/>
              </a:cxn>
            </a:cxnLst>
            <a:rect l="0" t="0" r="r" b="b"/>
            <a:pathLst>
              <a:path w="104" h="346">
                <a:moveTo>
                  <a:pt x="103" y="0"/>
                </a:moveTo>
                <a:lnTo>
                  <a:pt x="0" y="345"/>
                </a:lnTo>
                <a:lnTo>
                  <a:pt x="103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107" name="Freeform 115"/>
          <p:cNvSpPr>
            <a:spLocks/>
          </p:cNvSpPr>
          <p:nvPr/>
        </p:nvSpPr>
        <p:spPr bwMode="auto">
          <a:xfrm>
            <a:off x="6856413" y="3597275"/>
            <a:ext cx="42862" cy="71438"/>
          </a:xfrm>
          <a:custGeom>
            <a:avLst/>
            <a:gdLst/>
            <a:ahLst/>
            <a:cxnLst>
              <a:cxn ang="0">
                <a:pos x="26" y="8"/>
              </a:cxn>
              <a:cxn ang="0">
                <a:pos x="0" y="51"/>
              </a:cxn>
              <a:cxn ang="0">
                <a:pos x="5" y="0"/>
              </a:cxn>
            </a:cxnLst>
            <a:rect l="0" t="0" r="r" b="b"/>
            <a:pathLst>
              <a:path w="27" h="52">
                <a:moveTo>
                  <a:pt x="26" y="8"/>
                </a:moveTo>
                <a:lnTo>
                  <a:pt x="0" y="51"/>
                </a:lnTo>
                <a:lnTo>
                  <a:pt x="5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108" name="Freeform 116"/>
          <p:cNvSpPr>
            <a:spLocks/>
          </p:cNvSpPr>
          <p:nvPr/>
        </p:nvSpPr>
        <p:spPr bwMode="auto">
          <a:xfrm>
            <a:off x="6981825" y="3197225"/>
            <a:ext cx="322263" cy="4286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02" y="313"/>
              </a:cxn>
              <a:cxn ang="0">
                <a:pos x="0" y="0"/>
              </a:cxn>
            </a:cxnLst>
            <a:rect l="0" t="0" r="r" b="b"/>
            <a:pathLst>
              <a:path w="203" h="314">
                <a:moveTo>
                  <a:pt x="0" y="0"/>
                </a:moveTo>
                <a:lnTo>
                  <a:pt x="202" y="313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109" name="Freeform 117"/>
          <p:cNvSpPr>
            <a:spLocks/>
          </p:cNvSpPr>
          <p:nvPr/>
        </p:nvSpPr>
        <p:spPr bwMode="auto">
          <a:xfrm>
            <a:off x="7246938" y="3562350"/>
            <a:ext cx="57150" cy="63500"/>
          </a:xfrm>
          <a:custGeom>
            <a:avLst/>
            <a:gdLst/>
            <a:ahLst/>
            <a:cxnLst>
              <a:cxn ang="0">
                <a:pos x="17" y="0"/>
              </a:cxn>
              <a:cxn ang="0">
                <a:pos x="35" y="45"/>
              </a:cxn>
              <a:cxn ang="0">
                <a:pos x="0" y="15"/>
              </a:cxn>
            </a:cxnLst>
            <a:rect l="0" t="0" r="r" b="b"/>
            <a:pathLst>
              <a:path w="36" h="46">
                <a:moveTo>
                  <a:pt x="17" y="0"/>
                </a:moveTo>
                <a:lnTo>
                  <a:pt x="35" y="45"/>
                </a:lnTo>
                <a:lnTo>
                  <a:pt x="0" y="15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112" name="Freeform 120"/>
          <p:cNvSpPr>
            <a:spLocks/>
          </p:cNvSpPr>
          <p:nvPr/>
        </p:nvSpPr>
        <p:spPr bwMode="auto">
          <a:xfrm>
            <a:off x="7986713" y="3197225"/>
            <a:ext cx="322262" cy="4714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02" y="345"/>
              </a:cxn>
              <a:cxn ang="0">
                <a:pos x="0" y="0"/>
              </a:cxn>
            </a:cxnLst>
            <a:rect l="0" t="0" r="r" b="b"/>
            <a:pathLst>
              <a:path w="203" h="346">
                <a:moveTo>
                  <a:pt x="0" y="0"/>
                </a:moveTo>
                <a:lnTo>
                  <a:pt x="202" y="345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113" name="Freeform 121"/>
          <p:cNvSpPr>
            <a:spLocks/>
          </p:cNvSpPr>
          <p:nvPr/>
        </p:nvSpPr>
        <p:spPr bwMode="auto">
          <a:xfrm>
            <a:off x="8258175" y="3603625"/>
            <a:ext cx="50800" cy="65088"/>
          </a:xfrm>
          <a:custGeom>
            <a:avLst/>
            <a:gdLst/>
            <a:ahLst/>
            <a:cxnLst>
              <a:cxn ang="0">
                <a:pos x="16" y="0"/>
              </a:cxn>
              <a:cxn ang="0">
                <a:pos x="31" y="47"/>
              </a:cxn>
              <a:cxn ang="0">
                <a:pos x="0" y="15"/>
              </a:cxn>
            </a:cxnLst>
            <a:rect l="0" t="0" r="r" b="b"/>
            <a:pathLst>
              <a:path w="32" h="48">
                <a:moveTo>
                  <a:pt x="16" y="0"/>
                </a:moveTo>
                <a:lnTo>
                  <a:pt x="31" y="47"/>
                </a:lnTo>
                <a:lnTo>
                  <a:pt x="0" y="15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114" name="Freeform 122"/>
          <p:cNvSpPr>
            <a:spLocks/>
          </p:cNvSpPr>
          <p:nvPr/>
        </p:nvSpPr>
        <p:spPr bwMode="auto">
          <a:xfrm>
            <a:off x="7867650" y="3197225"/>
            <a:ext cx="241300" cy="428625"/>
          </a:xfrm>
          <a:custGeom>
            <a:avLst/>
            <a:gdLst/>
            <a:ahLst/>
            <a:cxnLst>
              <a:cxn ang="0">
                <a:pos x="151" y="0"/>
              </a:cxn>
              <a:cxn ang="0">
                <a:pos x="0" y="313"/>
              </a:cxn>
              <a:cxn ang="0">
                <a:pos x="151" y="0"/>
              </a:cxn>
            </a:cxnLst>
            <a:rect l="0" t="0" r="r" b="b"/>
            <a:pathLst>
              <a:path w="152" h="314">
                <a:moveTo>
                  <a:pt x="151" y="0"/>
                </a:moveTo>
                <a:lnTo>
                  <a:pt x="0" y="313"/>
                </a:lnTo>
                <a:lnTo>
                  <a:pt x="151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115" name="Freeform 123"/>
          <p:cNvSpPr>
            <a:spLocks/>
          </p:cNvSpPr>
          <p:nvPr/>
        </p:nvSpPr>
        <p:spPr bwMode="auto">
          <a:xfrm>
            <a:off x="7867650" y="3559175"/>
            <a:ext cx="47625" cy="66675"/>
          </a:xfrm>
          <a:custGeom>
            <a:avLst/>
            <a:gdLst/>
            <a:ahLst/>
            <a:cxnLst>
              <a:cxn ang="0">
                <a:pos x="29" y="12"/>
              </a:cxn>
              <a:cxn ang="0">
                <a:pos x="0" y="47"/>
              </a:cxn>
              <a:cxn ang="0">
                <a:pos x="11" y="0"/>
              </a:cxn>
            </a:cxnLst>
            <a:rect l="0" t="0" r="r" b="b"/>
            <a:pathLst>
              <a:path w="30" h="48">
                <a:moveTo>
                  <a:pt x="29" y="12"/>
                </a:moveTo>
                <a:lnTo>
                  <a:pt x="0" y="47"/>
                </a:lnTo>
                <a:lnTo>
                  <a:pt x="11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118" name="Rectangle 126"/>
          <p:cNvSpPr>
            <a:spLocks noChangeArrowheads="1"/>
          </p:cNvSpPr>
          <p:nvPr/>
        </p:nvSpPr>
        <p:spPr bwMode="auto">
          <a:xfrm>
            <a:off x="5181600" y="2613025"/>
            <a:ext cx="914400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eaLnBrk="0" hangingPunct="0"/>
            <a:r>
              <a:rPr lang="en-US" sz="1200">
                <a:solidFill>
                  <a:schemeClr val="accent2"/>
                </a:solidFill>
              </a:rPr>
              <a:t>Data entries</a:t>
            </a:r>
          </a:p>
        </p:txBody>
      </p:sp>
      <p:sp>
        <p:nvSpPr>
          <p:cNvPr id="213119" name="Rectangle 127"/>
          <p:cNvSpPr>
            <a:spLocks noChangeArrowheads="1"/>
          </p:cNvSpPr>
          <p:nvPr/>
        </p:nvSpPr>
        <p:spPr bwMode="auto">
          <a:xfrm>
            <a:off x="5672138" y="3932238"/>
            <a:ext cx="1298575" cy="3016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400"/>
              <a:t>Data Records</a:t>
            </a:r>
          </a:p>
        </p:txBody>
      </p:sp>
      <p:sp>
        <p:nvSpPr>
          <p:cNvPr id="213120" name="Rectangle 128"/>
          <p:cNvSpPr>
            <a:spLocks noChangeArrowheads="1"/>
          </p:cNvSpPr>
          <p:nvPr/>
        </p:nvSpPr>
        <p:spPr bwMode="auto">
          <a:xfrm>
            <a:off x="609600" y="1303338"/>
            <a:ext cx="16383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>
                <a:solidFill>
                  <a:srgbClr val="CF0E30"/>
                </a:solidFill>
              </a:rPr>
              <a:t>DENSE INDEX</a:t>
            </a:r>
          </a:p>
        </p:txBody>
      </p:sp>
      <p:sp>
        <p:nvSpPr>
          <p:cNvPr id="213121" name="Rectangle 129"/>
          <p:cNvSpPr>
            <a:spLocks noChangeArrowheads="1"/>
          </p:cNvSpPr>
          <p:nvPr/>
        </p:nvSpPr>
        <p:spPr bwMode="auto">
          <a:xfrm>
            <a:off x="6248400" y="1303338"/>
            <a:ext cx="17272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>
                <a:solidFill>
                  <a:srgbClr val="CF0E30"/>
                </a:solidFill>
              </a:rPr>
              <a:t>SPARSE INDEX</a:t>
            </a:r>
          </a:p>
        </p:txBody>
      </p:sp>
      <p:sp>
        <p:nvSpPr>
          <p:cNvPr id="213122" name="Text Box 130"/>
          <p:cNvSpPr txBox="1">
            <a:spLocks noChangeArrowheads="1"/>
          </p:cNvSpPr>
          <p:nvPr/>
        </p:nvSpPr>
        <p:spPr bwMode="auto">
          <a:xfrm>
            <a:off x="2590800" y="349250"/>
            <a:ext cx="3886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3600" dirty="0">
                <a:latin typeface="+mn-lt"/>
              </a:rPr>
              <a:t>Dense or Sparse</a:t>
            </a:r>
          </a:p>
        </p:txBody>
      </p:sp>
      <p:sp>
        <p:nvSpPr>
          <p:cNvPr id="213125" name="Rectangle 133"/>
          <p:cNvSpPr>
            <a:spLocks noChangeArrowheads="1"/>
          </p:cNvSpPr>
          <p:nvPr/>
        </p:nvSpPr>
        <p:spPr bwMode="auto">
          <a:xfrm>
            <a:off x="914400" y="4484688"/>
            <a:ext cx="6019800" cy="69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857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•"/>
            </a:pPr>
            <a:r>
              <a:rPr lang="en-US" sz="1800" dirty="0">
                <a:latin typeface="+mn-lt"/>
              </a:rPr>
              <a:t>Dense: At least one data entry per data record</a:t>
            </a:r>
          </a:p>
          <a:p>
            <a:pPr marL="2857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•"/>
            </a:pPr>
            <a:r>
              <a:rPr lang="en-US" sz="1800" dirty="0">
                <a:latin typeface="+mn-lt"/>
              </a:rPr>
              <a:t>Sparse: At least one data entry per block/page</a:t>
            </a:r>
          </a:p>
        </p:txBody>
      </p:sp>
      <p:sp>
        <p:nvSpPr>
          <p:cNvPr id="213126" name="Text Box 134"/>
          <p:cNvSpPr txBox="1">
            <a:spLocks noChangeArrowheads="1"/>
          </p:cNvSpPr>
          <p:nvPr/>
        </p:nvSpPr>
        <p:spPr bwMode="auto">
          <a:xfrm>
            <a:off x="304800" y="5410200"/>
            <a:ext cx="7924800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 dirty="0">
                <a:latin typeface="+mn-lt"/>
              </a:rPr>
              <a:t>Pros and Cons:</a:t>
            </a:r>
          </a:p>
          <a:p>
            <a:pPr lvl="1">
              <a:buFontTx/>
              <a:buChar char="•"/>
            </a:pPr>
            <a:r>
              <a:rPr lang="en-US" sz="1600" dirty="0">
                <a:latin typeface="+mn-lt"/>
              </a:rPr>
              <a:t>  Dense: less space-efficient, but great for both equality and range search</a:t>
            </a:r>
          </a:p>
          <a:p>
            <a:pPr lvl="1">
              <a:buFontTx/>
              <a:buChar char="•"/>
            </a:pPr>
            <a:r>
              <a:rPr lang="en-US" sz="1600" dirty="0">
                <a:latin typeface="+mn-lt"/>
              </a:rPr>
              <a:t>  Sparse: more space-efficient, but need sequential search within a page</a:t>
            </a:r>
          </a:p>
        </p:txBody>
      </p:sp>
      <p:sp>
        <p:nvSpPr>
          <p:cNvPr id="213127" name="Line 135"/>
          <p:cNvSpPr>
            <a:spLocks noChangeShapeType="1"/>
          </p:cNvSpPr>
          <p:nvPr/>
        </p:nvSpPr>
        <p:spPr bwMode="auto">
          <a:xfrm>
            <a:off x="6324600" y="3200400"/>
            <a:ext cx="76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40" name="Group 132"/>
          <p:cNvGrpSpPr>
            <a:grpSpLocks/>
          </p:cNvGrpSpPr>
          <p:nvPr/>
        </p:nvGrpSpPr>
        <p:grpSpPr bwMode="auto">
          <a:xfrm>
            <a:off x="242888" y="1150938"/>
            <a:ext cx="8636000" cy="2930525"/>
            <a:chOff x="153" y="821"/>
            <a:chExt cx="5440" cy="2147"/>
          </a:xfrm>
        </p:grpSpPr>
        <p:sp>
          <p:nvSpPr>
            <p:cNvPr id="17410" name="Rectangle 2"/>
            <p:cNvSpPr>
              <a:spLocks noChangeArrowheads="1"/>
            </p:cNvSpPr>
            <p:nvPr/>
          </p:nvSpPr>
          <p:spPr bwMode="auto">
            <a:xfrm>
              <a:off x="408" y="2632"/>
              <a:ext cx="1200" cy="2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11" name="Rectangle 3"/>
            <p:cNvSpPr>
              <a:spLocks noChangeArrowheads="1"/>
            </p:cNvSpPr>
            <p:nvPr/>
          </p:nvSpPr>
          <p:spPr bwMode="auto">
            <a:xfrm>
              <a:off x="1944" y="2632"/>
              <a:ext cx="1824" cy="2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12" name="Rectangle 4"/>
            <p:cNvSpPr>
              <a:spLocks noChangeArrowheads="1"/>
            </p:cNvSpPr>
            <p:nvPr/>
          </p:nvSpPr>
          <p:spPr bwMode="auto">
            <a:xfrm>
              <a:off x="408" y="2632"/>
              <a:ext cx="1200" cy="2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13" name="Rectangle 5"/>
            <p:cNvSpPr>
              <a:spLocks noChangeArrowheads="1"/>
            </p:cNvSpPr>
            <p:nvPr/>
          </p:nvSpPr>
          <p:spPr bwMode="auto">
            <a:xfrm>
              <a:off x="1944" y="2632"/>
              <a:ext cx="1824" cy="2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14" name="Freeform 6"/>
            <p:cNvSpPr>
              <a:spLocks/>
            </p:cNvSpPr>
            <p:nvPr/>
          </p:nvSpPr>
          <p:spPr bwMode="auto">
            <a:xfrm>
              <a:off x="153" y="2536"/>
              <a:ext cx="251" cy="207"/>
            </a:xfrm>
            <a:custGeom>
              <a:avLst/>
              <a:gdLst/>
              <a:ahLst/>
              <a:cxnLst>
                <a:cxn ang="0">
                  <a:pos x="0" y="206"/>
                </a:cxn>
                <a:cxn ang="0">
                  <a:pos x="0" y="0"/>
                </a:cxn>
                <a:cxn ang="0">
                  <a:pos x="250" y="0"/>
                </a:cxn>
                <a:cxn ang="0">
                  <a:pos x="250" y="206"/>
                </a:cxn>
                <a:cxn ang="0">
                  <a:pos x="0" y="206"/>
                </a:cxn>
              </a:cxnLst>
              <a:rect l="0" t="0" r="r" b="b"/>
              <a:pathLst>
                <a:path w="251" h="207">
                  <a:moveTo>
                    <a:pt x="0" y="206"/>
                  </a:moveTo>
                  <a:lnTo>
                    <a:pt x="0" y="0"/>
                  </a:lnTo>
                  <a:lnTo>
                    <a:pt x="250" y="0"/>
                  </a:lnTo>
                  <a:lnTo>
                    <a:pt x="250" y="206"/>
                  </a:lnTo>
                  <a:lnTo>
                    <a:pt x="0" y="206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15" name="Freeform 7"/>
            <p:cNvSpPr>
              <a:spLocks/>
            </p:cNvSpPr>
            <p:nvPr/>
          </p:nvSpPr>
          <p:spPr bwMode="auto">
            <a:xfrm>
              <a:off x="486" y="2536"/>
              <a:ext cx="250" cy="207"/>
            </a:xfrm>
            <a:custGeom>
              <a:avLst/>
              <a:gdLst/>
              <a:ahLst/>
              <a:cxnLst>
                <a:cxn ang="0">
                  <a:pos x="0" y="206"/>
                </a:cxn>
                <a:cxn ang="0">
                  <a:pos x="0" y="0"/>
                </a:cxn>
                <a:cxn ang="0">
                  <a:pos x="249" y="0"/>
                </a:cxn>
                <a:cxn ang="0">
                  <a:pos x="249" y="206"/>
                </a:cxn>
                <a:cxn ang="0">
                  <a:pos x="0" y="206"/>
                </a:cxn>
              </a:cxnLst>
              <a:rect l="0" t="0" r="r" b="b"/>
              <a:pathLst>
                <a:path w="250" h="207">
                  <a:moveTo>
                    <a:pt x="0" y="206"/>
                  </a:moveTo>
                  <a:lnTo>
                    <a:pt x="0" y="0"/>
                  </a:lnTo>
                  <a:lnTo>
                    <a:pt x="249" y="0"/>
                  </a:lnTo>
                  <a:lnTo>
                    <a:pt x="249" y="206"/>
                  </a:lnTo>
                  <a:lnTo>
                    <a:pt x="0" y="206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16" name="Freeform 8"/>
            <p:cNvSpPr>
              <a:spLocks/>
            </p:cNvSpPr>
            <p:nvPr/>
          </p:nvSpPr>
          <p:spPr bwMode="auto">
            <a:xfrm>
              <a:off x="818" y="2536"/>
              <a:ext cx="252" cy="207"/>
            </a:xfrm>
            <a:custGeom>
              <a:avLst/>
              <a:gdLst/>
              <a:ahLst/>
              <a:cxnLst>
                <a:cxn ang="0">
                  <a:pos x="0" y="206"/>
                </a:cxn>
                <a:cxn ang="0">
                  <a:pos x="0" y="0"/>
                </a:cxn>
                <a:cxn ang="0">
                  <a:pos x="251" y="0"/>
                </a:cxn>
                <a:cxn ang="0">
                  <a:pos x="251" y="206"/>
                </a:cxn>
                <a:cxn ang="0">
                  <a:pos x="0" y="206"/>
                </a:cxn>
              </a:cxnLst>
              <a:rect l="0" t="0" r="r" b="b"/>
              <a:pathLst>
                <a:path w="252" h="207">
                  <a:moveTo>
                    <a:pt x="0" y="20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206"/>
                  </a:lnTo>
                  <a:lnTo>
                    <a:pt x="0" y="206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17" name="Freeform 9"/>
            <p:cNvSpPr>
              <a:spLocks/>
            </p:cNvSpPr>
            <p:nvPr/>
          </p:nvSpPr>
          <p:spPr bwMode="auto">
            <a:xfrm>
              <a:off x="1152" y="2536"/>
              <a:ext cx="250" cy="207"/>
            </a:xfrm>
            <a:custGeom>
              <a:avLst/>
              <a:gdLst/>
              <a:ahLst/>
              <a:cxnLst>
                <a:cxn ang="0">
                  <a:pos x="0" y="206"/>
                </a:cxn>
                <a:cxn ang="0">
                  <a:pos x="0" y="0"/>
                </a:cxn>
                <a:cxn ang="0">
                  <a:pos x="249" y="0"/>
                </a:cxn>
                <a:cxn ang="0">
                  <a:pos x="249" y="206"/>
                </a:cxn>
                <a:cxn ang="0">
                  <a:pos x="0" y="206"/>
                </a:cxn>
              </a:cxnLst>
              <a:rect l="0" t="0" r="r" b="b"/>
              <a:pathLst>
                <a:path w="250" h="207">
                  <a:moveTo>
                    <a:pt x="0" y="206"/>
                  </a:moveTo>
                  <a:lnTo>
                    <a:pt x="0" y="0"/>
                  </a:lnTo>
                  <a:lnTo>
                    <a:pt x="249" y="0"/>
                  </a:lnTo>
                  <a:lnTo>
                    <a:pt x="249" y="206"/>
                  </a:lnTo>
                  <a:lnTo>
                    <a:pt x="0" y="206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18" name="Freeform 10"/>
            <p:cNvSpPr>
              <a:spLocks/>
            </p:cNvSpPr>
            <p:nvPr/>
          </p:nvSpPr>
          <p:spPr bwMode="auto">
            <a:xfrm>
              <a:off x="1485" y="2536"/>
              <a:ext cx="250" cy="207"/>
            </a:xfrm>
            <a:custGeom>
              <a:avLst/>
              <a:gdLst/>
              <a:ahLst/>
              <a:cxnLst>
                <a:cxn ang="0">
                  <a:pos x="0" y="206"/>
                </a:cxn>
                <a:cxn ang="0">
                  <a:pos x="0" y="0"/>
                </a:cxn>
                <a:cxn ang="0">
                  <a:pos x="249" y="0"/>
                </a:cxn>
                <a:cxn ang="0">
                  <a:pos x="249" y="206"/>
                </a:cxn>
                <a:cxn ang="0">
                  <a:pos x="0" y="206"/>
                </a:cxn>
              </a:cxnLst>
              <a:rect l="0" t="0" r="r" b="b"/>
              <a:pathLst>
                <a:path w="250" h="207">
                  <a:moveTo>
                    <a:pt x="0" y="206"/>
                  </a:moveTo>
                  <a:lnTo>
                    <a:pt x="0" y="0"/>
                  </a:lnTo>
                  <a:lnTo>
                    <a:pt x="249" y="0"/>
                  </a:lnTo>
                  <a:lnTo>
                    <a:pt x="249" y="206"/>
                  </a:lnTo>
                  <a:lnTo>
                    <a:pt x="0" y="206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19" name="Freeform 11"/>
            <p:cNvSpPr>
              <a:spLocks/>
            </p:cNvSpPr>
            <p:nvPr/>
          </p:nvSpPr>
          <p:spPr bwMode="auto">
            <a:xfrm>
              <a:off x="1817" y="2536"/>
              <a:ext cx="251" cy="207"/>
            </a:xfrm>
            <a:custGeom>
              <a:avLst/>
              <a:gdLst/>
              <a:ahLst/>
              <a:cxnLst>
                <a:cxn ang="0">
                  <a:pos x="0" y="206"/>
                </a:cxn>
                <a:cxn ang="0">
                  <a:pos x="0" y="0"/>
                </a:cxn>
                <a:cxn ang="0">
                  <a:pos x="250" y="0"/>
                </a:cxn>
                <a:cxn ang="0">
                  <a:pos x="250" y="206"/>
                </a:cxn>
                <a:cxn ang="0">
                  <a:pos x="0" y="206"/>
                </a:cxn>
              </a:cxnLst>
              <a:rect l="0" t="0" r="r" b="b"/>
              <a:pathLst>
                <a:path w="251" h="207">
                  <a:moveTo>
                    <a:pt x="0" y="206"/>
                  </a:moveTo>
                  <a:lnTo>
                    <a:pt x="0" y="0"/>
                  </a:lnTo>
                  <a:lnTo>
                    <a:pt x="250" y="0"/>
                  </a:lnTo>
                  <a:lnTo>
                    <a:pt x="250" y="206"/>
                  </a:lnTo>
                  <a:lnTo>
                    <a:pt x="0" y="206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20" name="Freeform 12"/>
            <p:cNvSpPr>
              <a:spLocks/>
            </p:cNvSpPr>
            <p:nvPr/>
          </p:nvSpPr>
          <p:spPr bwMode="auto">
            <a:xfrm>
              <a:off x="2150" y="2536"/>
              <a:ext cx="251" cy="207"/>
            </a:xfrm>
            <a:custGeom>
              <a:avLst/>
              <a:gdLst/>
              <a:ahLst/>
              <a:cxnLst>
                <a:cxn ang="0">
                  <a:pos x="0" y="206"/>
                </a:cxn>
                <a:cxn ang="0">
                  <a:pos x="0" y="0"/>
                </a:cxn>
                <a:cxn ang="0">
                  <a:pos x="250" y="0"/>
                </a:cxn>
                <a:cxn ang="0">
                  <a:pos x="250" y="206"/>
                </a:cxn>
                <a:cxn ang="0">
                  <a:pos x="0" y="206"/>
                </a:cxn>
              </a:cxnLst>
              <a:rect l="0" t="0" r="r" b="b"/>
              <a:pathLst>
                <a:path w="251" h="207">
                  <a:moveTo>
                    <a:pt x="0" y="206"/>
                  </a:moveTo>
                  <a:lnTo>
                    <a:pt x="0" y="0"/>
                  </a:lnTo>
                  <a:lnTo>
                    <a:pt x="250" y="0"/>
                  </a:lnTo>
                  <a:lnTo>
                    <a:pt x="250" y="206"/>
                  </a:lnTo>
                  <a:lnTo>
                    <a:pt x="0" y="206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21" name="Freeform 13"/>
            <p:cNvSpPr>
              <a:spLocks/>
            </p:cNvSpPr>
            <p:nvPr/>
          </p:nvSpPr>
          <p:spPr bwMode="auto">
            <a:xfrm>
              <a:off x="632" y="1855"/>
              <a:ext cx="1086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5" y="0"/>
                </a:cxn>
                <a:cxn ang="0">
                  <a:pos x="0" y="0"/>
                </a:cxn>
              </a:cxnLst>
              <a:rect l="0" t="0" r="r" b="b"/>
              <a:pathLst>
                <a:path w="1086" h="1">
                  <a:moveTo>
                    <a:pt x="0" y="0"/>
                  </a:moveTo>
                  <a:lnTo>
                    <a:pt x="1085" y="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22" name="Freeform 14"/>
            <p:cNvSpPr>
              <a:spLocks/>
            </p:cNvSpPr>
            <p:nvPr/>
          </p:nvSpPr>
          <p:spPr bwMode="auto">
            <a:xfrm>
              <a:off x="632" y="1241"/>
              <a:ext cx="573" cy="615"/>
            </a:xfrm>
            <a:custGeom>
              <a:avLst/>
              <a:gdLst/>
              <a:ahLst/>
              <a:cxnLst>
                <a:cxn ang="0">
                  <a:pos x="0" y="614"/>
                </a:cxn>
                <a:cxn ang="0">
                  <a:pos x="572" y="0"/>
                </a:cxn>
                <a:cxn ang="0">
                  <a:pos x="0" y="614"/>
                </a:cxn>
              </a:cxnLst>
              <a:rect l="0" t="0" r="r" b="b"/>
              <a:pathLst>
                <a:path w="573" h="615">
                  <a:moveTo>
                    <a:pt x="0" y="614"/>
                  </a:moveTo>
                  <a:lnTo>
                    <a:pt x="572" y="0"/>
                  </a:lnTo>
                  <a:lnTo>
                    <a:pt x="0" y="614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23" name="Freeform 15"/>
            <p:cNvSpPr>
              <a:spLocks/>
            </p:cNvSpPr>
            <p:nvPr/>
          </p:nvSpPr>
          <p:spPr bwMode="auto">
            <a:xfrm>
              <a:off x="1204" y="1241"/>
              <a:ext cx="520" cy="61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19" y="614"/>
                </a:cxn>
                <a:cxn ang="0">
                  <a:pos x="0" y="0"/>
                </a:cxn>
              </a:cxnLst>
              <a:rect l="0" t="0" r="r" b="b"/>
              <a:pathLst>
                <a:path w="520" h="615">
                  <a:moveTo>
                    <a:pt x="0" y="0"/>
                  </a:moveTo>
                  <a:lnTo>
                    <a:pt x="519" y="614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24" name="Freeform 16"/>
            <p:cNvSpPr>
              <a:spLocks/>
            </p:cNvSpPr>
            <p:nvPr/>
          </p:nvSpPr>
          <p:spPr bwMode="auto">
            <a:xfrm>
              <a:off x="994" y="1187"/>
              <a:ext cx="211" cy="5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5" y="8"/>
                </a:cxn>
                <a:cxn ang="0">
                  <a:pos x="210" y="54"/>
                </a:cxn>
                <a:cxn ang="0">
                  <a:pos x="0" y="0"/>
                </a:cxn>
              </a:cxnLst>
              <a:rect l="0" t="0" r="r" b="b"/>
              <a:pathLst>
                <a:path w="211" h="55">
                  <a:moveTo>
                    <a:pt x="0" y="0"/>
                  </a:moveTo>
                  <a:lnTo>
                    <a:pt x="35" y="8"/>
                  </a:lnTo>
                  <a:lnTo>
                    <a:pt x="210" y="54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25" name="Freeform 17"/>
            <p:cNvSpPr>
              <a:spLocks/>
            </p:cNvSpPr>
            <p:nvPr/>
          </p:nvSpPr>
          <p:spPr bwMode="auto">
            <a:xfrm>
              <a:off x="1143" y="1211"/>
              <a:ext cx="62" cy="31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61" y="30"/>
                </a:cxn>
                <a:cxn ang="0">
                  <a:pos x="0" y="29"/>
                </a:cxn>
                <a:cxn ang="0">
                  <a:pos x="7" y="0"/>
                </a:cxn>
              </a:cxnLst>
              <a:rect l="0" t="0" r="r" b="b"/>
              <a:pathLst>
                <a:path w="62" h="31">
                  <a:moveTo>
                    <a:pt x="7" y="0"/>
                  </a:moveTo>
                  <a:lnTo>
                    <a:pt x="61" y="30"/>
                  </a:lnTo>
                  <a:lnTo>
                    <a:pt x="0" y="29"/>
                  </a:lnTo>
                  <a:lnTo>
                    <a:pt x="7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26" name="Freeform 18"/>
            <p:cNvSpPr>
              <a:spLocks/>
            </p:cNvSpPr>
            <p:nvPr/>
          </p:nvSpPr>
          <p:spPr bwMode="auto">
            <a:xfrm>
              <a:off x="369" y="2018"/>
              <a:ext cx="295" cy="2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94" y="0"/>
                </a:cxn>
                <a:cxn ang="0">
                  <a:pos x="294" y="203"/>
                </a:cxn>
                <a:cxn ang="0">
                  <a:pos x="0" y="203"/>
                </a:cxn>
                <a:cxn ang="0">
                  <a:pos x="0" y="0"/>
                </a:cxn>
              </a:cxnLst>
              <a:rect l="0" t="0" r="r" b="b"/>
              <a:pathLst>
                <a:path w="295" h="204">
                  <a:moveTo>
                    <a:pt x="0" y="0"/>
                  </a:moveTo>
                  <a:lnTo>
                    <a:pt x="294" y="0"/>
                  </a:lnTo>
                  <a:lnTo>
                    <a:pt x="294" y="203"/>
                  </a:lnTo>
                  <a:lnTo>
                    <a:pt x="0" y="203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27" name="Freeform 19"/>
            <p:cNvSpPr>
              <a:spLocks/>
            </p:cNvSpPr>
            <p:nvPr/>
          </p:nvSpPr>
          <p:spPr bwMode="auto">
            <a:xfrm>
              <a:off x="663" y="2093"/>
              <a:ext cx="47" cy="24"/>
            </a:xfrm>
            <a:custGeom>
              <a:avLst/>
              <a:gdLst/>
              <a:ahLst/>
              <a:cxnLst>
                <a:cxn ang="0">
                  <a:pos x="46" y="23"/>
                </a:cxn>
                <a:cxn ang="0">
                  <a:pos x="0" y="12"/>
                </a:cxn>
                <a:cxn ang="0">
                  <a:pos x="46" y="0"/>
                </a:cxn>
              </a:cxnLst>
              <a:rect l="0" t="0" r="r" b="b"/>
              <a:pathLst>
                <a:path w="47" h="24">
                  <a:moveTo>
                    <a:pt x="46" y="23"/>
                  </a:moveTo>
                  <a:lnTo>
                    <a:pt x="0" y="12"/>
                  </a:lnTo>
                  <a:lnTo>
                    <a:pt x="46" y="0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28" name="Freeform 20"/>
            <p:cNvSpPr>
              <a:spLocks/>
            </p:cNvSpPr>
            <p:nvPr/>
          </p:nvSpPr>
          <p:spPr bwMode="auto">
            <a:xfrm>
              <a:off x="663" y="2105"/>
              <a:ext cx="177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6" y="0"/>
                </a:cxn>
                <a:cxn ang="0">
                  <a:pos x="0" y="0"/>
                </a:cxn>
              </a:cxnLst>
              <a:rect l="0" t="0" r="r" b="b"/>
              <a:pathLst>
                <a:path w="177" h="1">
                  <a:moveTo>
                    <a:pt x="0" y="0"/>
                  </a:moveTo>
                  <a:lnTo>
                    <a:pt x="176" y="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29" name="Freeform 21"/>
            <p:cNvSpPr>
              <a:spLocks/>
            </p:cNvSpPr>
            <p:nvPr/>
          </p:nvSpPr>
          <p:spPr bwMode="auto">
            <a:xfrm>
              <a:off x="792" y="2093"/>
              <a:ext cx="48" cy="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7" y="12"/>
                </a:cxn>
                <a:cxn ang="0">
                  <a:pos x="0" y="23"/>
                </a:cxn>
              </a:cxnLst>
              <a:rect l="0" t="0" r="r" b="b"/>
              <a:pathLst>
                <a:path w="48" h="24">
                  <a:moveTo>
                    <a:pt x="0" y="0"/>
                  </a:moveTo>
                  <a:lnTo>
                    <a:pt x="47" y="12"/>
                  </a:lnTo>
                  <a:lnTo>
                    <a:pt x="0" y="23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30" name="Freeform 22"/>
            <p:cNvSpPr>
              <a:spLocks/>
            </p:cNvSpPr>
            <p:nvPr/>
          </p:nvSpPr>
          <p:spPr bwMode="auto">
            <a:xfrm>
              <a:off x="839" y="2018"/>
              <a:ext cx="295" cy="2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94" y="0"/>
                </a:cxn>
                <a:cxn ang="0">
                  <a:pos x="294" y="203"/>
                </a:cxn>
                <a:cxn ang="0">
                  <a:pos x="0" y="203"/>
                </a:cxn>
                <a:cxn ang="0">
                  <a:pos x="0" y="0"/>
                </a:cxn>
              </a:cxnLst>
              <a:rect l="0" t="0" r="r" b="b"/>
              <a:pathLst>
                <a:path w="295" h="204">
                  <a:moveTo>
                    <a:pt x="0" y="0"/>
                  </a:moveTo>
                  <a:lnTo>
                    <a:pt x="294" y="0"/>
                  </a:lnTo>
                  <a:lnTo>
                    <a:pt x="294" y="203"/>
                  </a:lnTo>
                  <a:lnTo>
                    <a:pt x="0" y="203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31" name="Freeform 23"/>
            <p:cNvSpPr>
              <a:spLocks/>
            </p:cNvSpPr>
            <p:nvPr/>
          </p:nvSpPr>
          <p:spPr bwMode="auto">
            <a:xfrm>
              <a:off x="1133" y="2093"/>
              <a:ext cx="48" cy="24"/>
            </a:xfrm>
            <a:custGeom>
              <a:avLst/>
              <a:gdLst/>
              <a:ahLst/>
              <a:cxnLst>
                <a:cxn ang="0">
                  <a:pos x="47" y="23"/>
                </a:cxn>
                <a:cxn ang="0">
                  <a:pos x="0" y="12"/>
                </a:cxn>
                <a:cxn ang="0">
                  <a:pos x="47" y="0"/>
                </a:cxn>
              </a:cxnLst>
              <a:rect l="0" t="0" r="r" b="b"/>
              <a:pathLst>
                <a:path w="48" h="24">
                  <a:moveTo>
                    <a:pt x="47" y="23"/>
                  </a:moveTo>
                  <a:lnTo>
                    <a:pt x="0" y="12"/>
                  </a:lnTo>
                  <a:lnTo>
                    <a:pt x="47" y="0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32" name="Freeform 24"/>
            <p:cNvSpPr>
              <a:spLocks/>
            </p:cNvSpPr>
            <p:nvPr/>
          </p:nvSpPr>
          <p:spPr bwMode="auto">
            <a:xfrm>
              <a:off x="1133" y="2105"/>
              <a:ext cx="147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6" y="0"/>
                </a:cxn>
                <a:cxn ang="0">
                  <a:pos x="0" y="0"/>
                </a:cxn>
              </a:cxnLst>
              <a:rect l="0" t="0" r="r" b="b"/>
              <a:pathLst>
                <a:path w="147" h="1">
                  <a:moveTo>
                    <a:pt x="0" y="0"/>
                  </a:moveTo>
                  <a:lnTo>
                    <a:pt x="146" y="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33" name="Freeform 25"/>
            <p:cNvSpPr>
              <a:spLocks/>
            </p:cNvSpPr>
            <p:nvPr/>
          </p:nvSpPr>
          <p:spPr bwMode="auto">
            <a:xfrm>
              <a:off x="1232" y="2093"/>
              <a:ext cx="48" cy="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7" y="12"/>
                </a:cxn>
                <a:cxn ang="0">
                  <a:pos x="0" y="23"/>
                </a:cxn>
              </a:cxnLst>
              <a:rect l="0" t="0" r="r" b="b"/>
              <a:pathLst>
                <a:path w="48" h="24">
                  <a:moveTo>
                    <a:pt x="0" y="0"/>
                  </a:moveTo>
                  <a:lnTo>
                    <a:pt x="47" y="12"/>
                  </a:lnTo>
                  <a:lnTo>
                    <a:pt x="0" y="23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34" name="Freeform 26"/>
            <p:cNvSpPr>
              <a:spLocks/>
            </p:cNvSpPr>
            <p:nvPr/>
          </p:nvSpPr>
          <p:spPr bwMode="auto">
            <a:xfrm>
              <a:off x="574" y="1843"/>
              <a:ext cx="119" cy="176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0" y="175"/>
                </a:cxn>
                <a:cxn ang="0">
                  <a:pos x="118" y="0"/>
                </a:cxn>
              </a:cxnLst>
              <a:rect l="0" t="0" r="r" b="b"/>
              <a:pathLst>
                <a:path w="119" h="176">
                  <a:moveTo>
                    <a:pt x="118" y="0"/>
                  </a:moveTo>
                  <a:lnTo>
                    <a:pt x="0" y="175"/>
                  </a:lnTo>
                  <a:lnTo>
                    <a:pt x="118" y="0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35" name="Freeform 27"/>
            <p:cNvSpPr>
              <a:spLocks/>
            </p:cNvSpPr>
            <p:nvPr/>
          </p:nvSpPr>
          <p:spPr bwMode="auto">
            <a:xfrm>
              <a:off x="574" y="1972"/>
              <a:ext cx="38" cy="47"/>
            </a:xfrm>
            <a:custGeom>
              <a:avLst/>
              <a:gdLst/>
              <a:ahLst/>
              <a:cxnLst>
                <a:cxn ang="0">
                  <a:pos x="37" y="14"/>
                </a:cxn>
                <a:cxn ang="0">
                  <a:pos x="0" y="46"/>
                </a:cxn>
                <a:cxn ang="0">
                  <a:pos x="16" y="0"/>
                </a:cxn>
              </a:cxnLst>
              <a:rect l="0" t="0" r="r" b="b"/>
              <a:pathLst>
                <a:path w="38" h="47">
                  <a:moveTo>
                    <a:pt x="37" y="14"/>
                  </a:moveTo>
                  <a:lnTo>
                    <a:pt x="0" y="46"/>
                  </a:lnTo>
                  <a:lnTo>
                    <a:pt x="16" y="0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36" name="Freeform 28"/>
            <p:cNvSpPr>
              <a:spLocks/>
            </p:cNvSpPr>
            <p:nvPr/>
          </p:nvSpPr>
          <p:spPr bwMode="auto">
            <a:xfrm>
              <a:off x="985" y="1843"/>
              <a:ext cx="1" cy="1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75"/>
                </a:cxn>
                <a:cxn ang="0">
                  <a:pos x="0" y="0"/>
                </a:cxn>
              </a:cxnLst>
              <a:rect l="0" t="0" r="r" b="b"/>
              <a:pathLst>
                <a:path w="1" h="176">
                  <a:moveTo>
                    <a:pt x="0" y="0"/>
                  </a:moveTo>
                  <a:lnTo>
                    <a:pt x="0" y="175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37" name="Freeform 29"/>
            <p:cNvSpPr>
              <a:spLocks/>
            </p:cNvSpPr>
            <p:nvPr/>
          </p:nvSpPr>
          <p:spPr bwMode="auto">
            <a:xfrm>
              <a:off x="974" y="1971"/>
              <a:ext cx="24" cy="48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11" y="47"/>
                </a:cxn>
                <a:cxn ang="0">
                  <a:pos x="0" y="0"/>
                </a:cxn>
              </a:cxnLst>
              <a:rect l="0" t="0" r="r" b="b"/>
              <a:pathLst>
                <a:path w="24" h="48">
                  <a:moveTo>
                    <a:pt x="23" y="0"/>
                  </a:moveTo>
                  <a:lnTo>
                    <a:pt x="11" y="47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38" name="Freeform 30"/>
            <p:cNvSpPr>
              <a:spLocks/>
            </p:cNvSpPr>
            <p:nvPr/>
          </p:nvSpPr>
          <p:spPr bwMode="auto">
            <a:xfrm>
              <a:off x="1632" y="2018"/>
              <a:ext cx="294" cy="2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93" y="0"/>
                </a:cxn>
                <a:cxn ang="0">
                  <a:pos x="293" y="203"/>
                </a:cxn>
                <a:cxn ang="0">
                  <a:pos x="0" y="203"/>
                </a:cxn>
                <a:cxn ang="0">
                  <a:pos x="0" y="0"/>
                </a:cxn>
              </a:cxnLst>
              <a:rect l="0" t="0" r="r" b="b"/>
              <a:pathLst>
                <a:path w="294" h="204">
                  <a:moveTo>
                    <a:pt x="0" y="0"/>
                  </a:moveTo>
                  <a:lnTo>
                    <a:pt x="293" y="0"/>
                  </a:lnTo>
                  <a:lnTo>
                    <a:pt x="293" y="203"/>
                  </a:lnTo>
                  <a:lnTo>
                    <a:pt x="0" y="203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39" name="Freeform 31"/>
            <p:cNvSpPr>
              <a:spLocks/>
            </p:cNvSpPr>
            <p:nvPr/>
          </p:nvSpPr>
          <p:spPr bwMode="auto">
            <a:xfrm>
              <a:off x="1486" y="2093"/>
              <a:ext cx="47" cy="24"/>
            </a:xfrm>
            <a:custGeom>
              <a:avLst/>
              <a:gdLst/>
              <a:ahLst/>
              <a:cxnLst>
                <a:cxn ang="0">
                  <a:pos x="46" y="23"/>
                </a:cxn>
                <a:cxn ang="0">
                  <a:pos x="0" y="12"/>
                </a:cxn>
                <a:cxn ang="0">
                  <a:pos x="46" y="0"/>
                </a:cxn>
              </a:cxnLst>
              <a:rect l="0" t="0" r="r" b="b"/>
              <a:pathLst>
                <a:path w="47" h="24">
                  <a:moveTo>
                    <a:pt x="46" y="23"/>
                  </a:moveTo>
                  <a:lnTo>
                    <a:pt x="0" y="12"/>
                  </a:lnTo>
                  <a:lnTo>
                    <a:pt x="46" y="0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40" name="Freeform 32"/>
            <p:cNvSpPr>
              <a:spLocks/>
            </p:cNvSpPr>
            <p:nvPr/>
          </p:nvSpPr>
          <p:spPr bwMode="auto">
            <a:xfrm>
              <a:off x="1486" y="2105"/>
              <a:ext cx="147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6" y="0"/>
                </a:cxn>
                <a:cxn ang="0">
                  <a:pos x="0" y="0"/>
                </a:cxn>
              </a:cxnLst>
              <a:rect l="0" t="0" r="r" b="b"/>
              <a:pathLst>
                <a:path w="147" h="1">
                  <a:moveTo>
                    <a:pt x="0" y="0"/>
                  </a:moveTo>
                  <a:lnTo>
                    <a:pt x="146" y="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41" name="Freeform 33"/>
            <p:cNvSpPr>
              <a:spLocks/>
            </p:cNvSpPr>
            <p:nvPr/>
          </p:nvSpPr>
          <p:spPr bwMode="auto">
            <a:xfrm>
              <a:off x="1585" y="2093"/>
              <a:ext cx="48" cy="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7" y="12"/>
                </a:cxn>
                <a:cxn ang="0">
                  <a:pos x="0" y="23"/>
                </a:cxn>
              </a:cxnLst>
              <a:rect l="0" t="0" r="r" b="b"/>
              <a:pathLst>
                <a:path w="48" h="24">
                  <a:moveTo>
                    <a:pt x="0" y="0"/>
                  </a:moveTo>
                  <a:lnTo>
                    <a:pt x="47" y="12"/>
                  </a:lnTo>
                  <a:lnTo>
                    <a:pt x="0" y="23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42" name="Freeform 34"/>
            <p:cNvSpPr>
              <a:spLocks/>
            </p:cNvSpPr>
            <p:nvPr/>
          </p:nvSpPr>
          <p:spPr bwMode="auto">
            <a:xfrm>
              <a:off x="1661" y="1843"/>
              <a:ext cx="119" cy="1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8" y="175"/>
                </a:cxn>
                <a:cxn ang="0">
                  <a:pos x="0" y="0"/>
                </a:cxn>
              </a:cxnLst>
              <a:rect l="0" t="0" r="r" b="b"/>
              <a:pathLst>
                <a:path w="119" h="176">
                  <a:moveTo>
                    <a:pt x="0" y="0"/>
                  </a:moveTo>
                  <a:lnTo>
                    <a:pt x="118" y="175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43" name="Freeform 35"/>
            <p:cNvSpPr>
              <a:spLocks/>
            </p:cNvSpPr>
            <p:nvPr/>
          </p:nvSpPr>
          <p:spPr bwMode="auto">
            <a:xfrm>
              <a:off x="1743" y="1972"/>
              <a:ext cx="37" cy="47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36" y="46"/>
                </a:cxn>
                <a:cxn ang="0">
                  <a:pos x="0" y="14"/>
                </a:cxn>
              </a:cxnLst>
              <a:rect l="0" t="0" r="r" b="b"/>
              <a:pathLst>
                <a:path w="37" h="47">
                  <a:moveTo>
                    <a:pt x="20" y="0"/>
                  </a:moveTo>
                  <a:lnTo>
                    <a:pt x="36" y="46"/>
                  </a:lnTo>
                  <a:lnTo>
                    <a:pt x="0" y="14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44" name="Freeform 36"/>
            <p:cNvSpPr>
              <a:spLocks/>
            </p:cNvSpPr>
            <p:nvPr/>
          </p:nvSpPr>
          <p:spPr bwMode="auto">
            <a:xfrm>
              <a:off x="163" y="2221"/>
              <a:ext cx="236" cy="321"/>
            </a:xfrm>
            <a:custGeom>
              <a:avLst/>
              <a:gdLst/>
              <a:ahLst/>
              <a:cxnLst>
                <a:cxn ang="0">
                  <a:pos x="235" y="0"/>
                </a:cxn>
                <a:cxn ang="0">
                  <a:pos x="0" y="320"/>
                </a:cxn>
                <a:cxn ang="0">
                  <a:pos x="235" y="0"/>
                </a:cxn>
              </a:cxnLst>
              <a:rect l="0" t="0" r="r" b="b"/>
              <a:pathLst>
                <a:path w="236" h="321">
                  <a:moveTo>
                    <a:pt x="235" y="0"/>
                  </a:moveTo>
                  <a:lnTo>
                    <a:pt x="0" y="320"/>
                  </a:lnTo>
                  <a:lnTo>
                    <a:pt x="235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45" name="Freeform 37"/>
            <p:cNvSpPr>
              <a:spLocks/>
            </p:cNvSpPr>
            <p:nvPr/>
          </p:nvSpPr>
          <p:spPr bwMode="auto">
            <a:xfrm>
              <a:off x="163" y="2497"/>
              <a:ext cx="38" cy="45"/>
            </a:xfrm>
            <a:custGeom>
              <a:avLst/>
              <a:gdLst/>
              <a:ahLst/>
              <a:cxnLst>
                <a:cxn ang="0">
                  <a:pos x="37" y="14"/>
                </a:cxn>
                <a:cxn ang="0">
                  <a:pos x="0" y="44"/>
                </a:cxn>
                <a:cxn ang="0">
                  <a:pos x="18" y="0"/>
                </a:cxn>
              </a:cxnLst>
              <a:rect l="0" t="0" r="r" b="b"/>
              <a:pathLst>
                <a:path w="38" h="45">
                  <a:moveTo>
                    <a:pt x="37" y="14"/>
                  </a:moveTo>
                  <a:lnTo>
                    <a:pt x="0" y="44"/>
                  </a:lnTo>
                  <a:lnTo>
                    <a:pt x="18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46" name="Freeform 38"/>
            <p:cNvSpPr>
              <a:spLocks/>
            </p:cNvSpPr>
            <p:nvPr/>
          </p:nvSpPr>
          <p:spPr bwMode="auto">
            <a:xfrm>
              <a:off x="252" y="2221"/>
              <a:ext cx="177" cy="321"/>
            </a:xfrm>
            <a:custGeom>
              <a:avLst/>
              <a:gdLst/>
              <a:ahLst/>
              <a:cxnLst>
                <a:cxn ang="0">
                  <a:pos x="176" y="0"/>
                </a:cxn>
                <a:cxn ang="0">
                  <a:pos x="0" y="320"/>
                </a:cxn>
                <a:cxn ang="0">
                  <a:pos x="176" y="0"/>
                </a:cxn>
              </a:cxnLst>
              <a:rect l="0" t="0" r="r" b="b"/>
              <a:pathLst>
                <a:path w="177" h="321">
                  <a:moveTo>
                    <a:pt x="176" y="0"/>
                  </a:moveTo>
                  <a:lnTo>
                    <a:pt x="0" y="320"/>
                  </a:lnTo>
                  <a:lnTo>
                    <a:pt x="176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47" name="Freeform 39"/>
            <p:cNvSpPr>
              <a:spLocks/>
            </p:cNvSpPr>
            <p:nvPr/>
          </p:nvSpPr>
          <p:spPr bwMode="auto">
            <a:xfrm>
              <a:off x="252" y="2495"/>
              <a:ext cx="33" cy="47"/>
            </a:xfrm>
            <a:custGeom>
              <a:avLst/>
              <a:gdLst/>
              <a:ahLst/>
              <a:cxnLst>
                <a:cxn ang="0">
                  <a:pos x="32" y="10"/>
                </a:cxn>
                <a:cxn ang="0">
                  <a:pos x="0" y="46"/>
                </a:cxn>
                <a:cxn ang="0">
                  <a:pos x="12" y="0"/>
                </a:cxn>
              </a:cxnLst>
              <a:rect l="0" t="0" r="r" b="b"/>
              <a:pathLst>
                <a:path w="33" h="47">
                  <a:moveTo>
                    <a:pt x="32" y="10"/>
                  </a:moveTo>
                  <a:lnTo>
                    <a:pt x="0" y="46"/>
                  </a:lnTo>
                  <a:lnTo>
                    <a:pt x="12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48" name="Freeform 40"/>
            <p:cNvSpPr>
              <a:spLocks/>
            </p:cNvSpPr>
            <p:nvPr/>
          </p:nvSpPr>
          <p:spPr bwMode="auto">
            <a:xfrm>
              <a:off x="339" y="2221"/>
              <a:ext cx="119" cy="321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0" y="320"/>
                </a:cxn>
                <a:cxn ang="0">
                  <a:pos x="118" y="0"/>
                </a:cxn>
              </a:cxnLst>
              <a:rect l="0" t="0" r="r" b="b"/>
              <a:pathLst>
                <a:path w="119" h="321">
                  <a:moveTo>
                    <a:pt x="118" y="0"/>
                  </a:moveTo>
                  <a:lnTo>
                    <a:pt x="0" y="320"/>
                  </a:lnTo>
                  <a:lnTo>
                    <a:pt x="118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49" name="Freeform 41"/>
            <p:cNvSpPr>
              <a:spLocks/>
            </p:cNvSpPr>
            <p:nvPr/>
          </p:nvSpPr>
          <p:spPr bwMode="auto">
            <a:xfrm>
              <a:off x="339" y="2494"/>
              <a:ext cx="29" cy="48"/>
            </a:xfrm>
            <a:custGeom>
              <a:avLst/>
              <a:gdLst/>
              <a:ahLst/>
              <a:cxnLst>
                <a:cxn ang="0">
                  <a:pos x="28" y="7"/>
                </a:cxn>
                <a:cxn ang="0">
                  <a:pos x="0" y="47"/>
                </a:cxn>
                <a:cxn ang="0">
                  <a:pos x="5" y="0"/>
                </a:cxn>
              </a:cxnLst>
              <a:rect l="0" t="0" r="r" b="b"/>
              <a:pathLst>
                <a:path w="29" h="48">
                  <a:moveTo>
                    <a:pt x="28" y="7"/>
                  </a:moveTo>
                  <a:lnTo>
                    <a:pt x="0" y="47"/>
                  </a:lnTo>
                  <a:lnTo>
                    <a:pt x="5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50" name="Freeform 42"/>
            <p:cNvSpPr>
              <a:spLocks/>
            </p:cNvSpPr>
            <p:nvPr/>
          </p:nvSpPr>
          <p:spPr bwMode="auto">
            <a:xfrm>
              <a:off x="487" y="2221"/>
              <a:ext cx="30" cy="32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9" y="320"/>
                </a:cxn>
                <a:cxn ang="0">
                  <a:pos x="0" y="0"/>
                </a:cxn>
              </a:cxnLst>
              <a:rect l="0" t="0" r="r" b="b"/>
              <a:pathLst>
                <a:path w="30" h="321">
                  <a:moveTo>
                    <a:pt x="0" y="0"/>
                  </a:moveTo>
                  <a:lnTo>
                    <a:pt x="29" y="32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51" name="Freeform 43"/>
            <p:cNvSpPr>
              <a:spLocks/>
            </p:cNvSpPr>
            <p:nvPr/>
          </p:nvSpPr>
          <p:spPr bwMode="auto">
            <a:xfrm>
              <a:off x="500" y="2494"/>
              <a:ext cx="24" cy="48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16" y="47"/>
                </a:cxn>
                <a:cxn ang="0">
                  <a:pos x="0" y="2"/>
                </a:cxn>
              </a:cxnLst>
              <a:rect l="0" t="0" r="r" b="b"/>
              <a:pathLst>
                <a:path w="24" h="48">
                  <a:moveTo>
                    <a:pt x="23" y="0"/>
                  </a:moveTo>
                  <a:lnTo>
                    <a:pt x="16" y="47"/>
                  </a:lnTo>
                  <a:lnTo>
                    <a:pt x="0" y="2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52" name="Freeform 44"/>
            <p:cNvSpPr>
              <a:spLocks/>
            </p:cNvSpPr>
            <p:nvPr/>
          </p:nvSpPr>
          <p:spPr bwMode="auto">
            <a:xfrm>
              <a:off x="869" y="2221"/>
              <a:ext cx="1" cy="32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20"/>
                </a:cxn>
                <a:cxn ang="0">
                  <a:pos x="0" y="0"/>
                </a:cxn>
              </a:cxnLst>
              <a:rect l="0" t="0" r="r" b="b"/>
              <a:pathLst>
                <a:path w="1" h="321">
                  <a:moveTo>
                    <a:pt x="0" y="0"/>
                  </a:moveTo>
                  <a:lnTo>
                    <a:pt x="0" y="32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53" name="Freeform 45"/>
            <p:cNvSpPr>
              <a:spLocks/>
            </p:cNvSpPr>
            <p:nvPr/>
          </p:nvSpPr>
          <p:spPr bwMode="auto">
            <a:xfrm>
              <a:off x="857" y="2495"/>
              <a:ext cx="24" cy="47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12" y="46"/>
                </a:cxn>
                <a:cxn ang="0">
                  <a:pos x="0" y="0"/>
                </a:cxn>
              </a:cxnLst>
              <a:rect l="0" t="0" r="r" b="b"/>
              <a:pathLst>
                <a:path w="24" h="47">
                  <a:moveTo>
                    <a:pt x="23" y="0"/>
                  </a:moveTo>
                  <a:lnTo>
                    <a:pt x="12" y="46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54" name="Freeform 46"/>
            <p:cNvSpPr>
              <a:spLocks/>
            </p:cNvSpPr>
            <p:nvPr/>
          </p:nvSpPr>
          <p:spPr bwMode="auto">
            <a:xfrm>
              <a:off x="897" y="2221"/>
              <a:ext cx="31" cy="32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" y="320"/>
                </a:cxn>
                <a:cxn ang="0">
                  <a:pos x="0" y="0"/>
                </a:cxn>
              </a:cxnLst>
              <a:rect l="0" t="0" r="r" b="b"/>
              <a:pathLst>
                <a:path w="31" h="321">
                  <a:moveTo>
                    <a:pt x="0" y="0"/>
                  </a:moveTo>
                  <a:lnTo>
                    <a:pt x="30" y="32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55" name="Freeform 47"/>
            <p:cNvSpPr>
              <a:spLocks/>
            </p:cNvSpPr>
            <p:nvPr/>
          </p:nvSpPr>
          <p:spPr bwMode="auto">
            <a:xfrm>
              <a:off x="911" y="2494"/>
              <a:ext cx="25" cy="48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16" y="47"/>
                </a:cxn>
                <a:cxn ang="0">
                  <a:pos x="0" y="2"/>
                </a:cxn>
              </a:cxnLst>
              <a:rect l="0" t="0" r="r" b="b"/>
              <a:pathLst>
                <a:path w="25" h="48">
                  <a:moveTo>
                    <a:pt x="24" y="0"/>
                  </a:moveTo>
                  <a:lnTo>
                    <a:pt x="16" y="47"/>
                  </a:lnTo>
                  <a:lnTo>
                    <a:pt x="0" y="2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56" name="Freeform 48"/>
            <p:cNvSpPr>
              <a:spLocks/>
            </p:cNvSpPr>
            <p:nvPr/>
          </p:nvSpPr>
          <p:spPr bwMode="auto">
            <a:xfrm>
              <a:off x="927" y="2221"/>
              <a:ext cx="59" cy="32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8" y="320"/>
                </a:cxn>
                <a:cxn ang="0">
                  <a:pos x="0" y="0"/>
                </a:cxn>
              </a:cxnLst>
              <a:rect l="0" t="0" r="r" b="b"/>
              <a:pathLst>
                <a:path w="59" h="321">
                  <a:moveTo>
                    <a:pt x="0" y="0"/>
                  </a:moveTo>
                  <a:lnTo>
                    <a:pt x="58" y="32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57" name="Freeform 49"/>
            <p:cNvSpPr>
              <a:spLocks/>
            </p:cNvSpPr>
            <p:nvPr/>
          </p:nvSpPr>
          <p:spPr bwMode="auto">
            <a:xfrm>
              <a:off x="966" y="2493"/>
              <a:ext cx="24" cy="49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19" y="48"/>
                </a:cxn>
                <a:cxn ang="0">
                  <a:pos x="0" y="5"/>
                </a:cxn>
              </a:cxnLst>
              <a:rect l="0" t="0" r="r" b="b"/>
              <a:pathLst>
                <a:path w="24" h="49">
                  <a:moveTo>
                    <a:pt x="23" y="0"/>
                  </a:moveTo>
                  <a:lnTo>
                    <a:pt x="19" y="48"/>
                  </a:lnTo>
                  <a:lnTo>
                    <a:pt x="0" y="5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58" name="Freeform 50"/>
            <p:cNvSpPr>
              <a:spLocks/>
            </p:cNvSpPr>
            <p:nvPr/>
          </p:nvSpPr>
          <p:spPr bwMode="auto">
            <a:xfrm>
              <a:off x="956" y="2221"/>
              <a:ext cx="89" cy="32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8" y="320"/>
                </a:cxn>
                <a:cxn ang="0">
                  <a:pos x="0" y="0"/>
                </a:cxn>
              </a:cxnLst>
              <a:rect l="0" t="0" r="r" b="b"/>
              <a:pathLst>
                <a:path w="89" h="321">
                  <a:moveTo>
                    <a:pt x="0" y="0"/>
                  </a:moveTo>
                  <a:lnTo>
                    <a:pt x="88" y="32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59" name="Freeform 51"/>
            <p:cNvSpPr>
              <a:spLocks/>
            </p:cNvSpPr>
            <p:nvPr/>
          </p:nvSpPr>
          <p:spPr bwMode="auto">
            <a:xfrm>
              <a:off x="1020" y="2493"/>
              <a:ext cx="25" cy="49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24" y="48"/>
                </a:cxn>
                <a:cxn ang="0">
                  <a:pos x="0" y="6"/>
                </a:cxn>
              </a:cxnLst>
              <a:rect l="0" t="0" r="r" b="b"/>
              <a:pathLst>
                <a:path w="25" h="49">
                  <a:moveTo>
                    <a:pt x="23" y="0"/>
                  </a:moveTo>
                  <a:lnTo>
                    <a:pt x="24" y="48"/>
                  </a:lnTo>
                  <a:lnTo>
                    <a:pt x="0" y="6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60" name="Freeform 52"/>
            <p:cNvSpPr>
              <a:spLocks/>
            </p:cNvSpPr>
            <p:nvPr/>
          </p:nvSpPr>
          <p:spPr bwMode="auto">
            <a:xfrm>
              <a:off x="1661" y="2221"/>
              <a:ext cx="295" cy="32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94" y="320"/>
                </a:cxn>
                <a:cxn ang="0">
                  <a:pos x="0" y="0"/>
                </a:cxn>
              </a:cxnLst>
              <a:rect l="0" t="0" r="r" b="b"/>
              <a:pathLst>
                <a:path w="295" h="321">
                  <a:moveTo>
                    <a:pt x="0" y="0"/>
                  </a:moveTo>
                  <a:lnTo>
                    <a:pt x="294" y="32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61" name="Freeform 53"/>
            <p:cNvSpPr>
              <a:spLocks/>
            </p:cNvSpPr>
            <p:nvPr/>
          </p:nvSpPr>
          <p:spPr bwMode="auto">
            <a:xfrm>
              <a:off x="1914" y="2499"/>
              <a:ext cx="42" cy="43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41" y="42"/>
                </a:cxn>
                <a:cxn ang="0">
                  <a:pos x="0" y="16"/>
                </a:cxn>
              </a:cxnLst>
              <a:rect l="0" t="0" r="r" b="b"/>
              <a:pathLst>
                <a:path w="42" h="43">
                  <a:moveTo>
                    <a:pt x="17" y="0"/>
                  </a:moveTo>
                  <a:lnTo>
                    <a:pt x="41" y="42"/>
                  </a:lnTo>
                  <a:lnTo>
                    <a:pt x="0" y="16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62" name="Freeform 54"/>
            <p:cNvSpPr>
              <a:spLocks/>
            </p:cNvSpPr>
            <p:nvPr/>
          </p:nvSpPr>
          <p:spPr bwMode="auto">
            <a:xfrm>
              <a:off x="1720" y="2221"/>
              <a:ext cx="324" cy="32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23" y="320"/>
                </a:cxn>
                <a:cxn ang="0">
                  <a:pos x="0" y="0"/>
                </a:cxn>
              </a:cxnLst>
              <a:rect l="0" t="0" r="r" b="b"/>
              <a:pathLst>
                <a:path w="324" h="321">
                  <a:moveTo>
                    <a:pt x="0" y="0"/>
                  </a:moveTo>
                  <a:lnTo>
                    <a:pt x="323" y="32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63" name="Freeform 55"/>
            <p:cNvSpPr>
              <a:spLocks/>
            </p:cNvSpPr>
            <p:nvPr/>
          </p:nvSpPr>
          <p:spPr bwMode="auto">
            <a:xfrm>
              <a:off x="2001" y="2500"/>
              <a:ext cx="43" cy="42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42" y="41"/>
                </a:cxn>
                <a:cxn ang="0">
                  <a:pos x="0" y="16"/>
                </a:cxn>
              </a:cxnLst>
              <a:rect l="0" t="0" r="r" b="b"/>
              <a:pathLst>
                <a:path w="43" h="42">
                  <a:moveTo>
                    <a:pt x="17" y="0"/>
                  </a:moveTo>
                  <a:lnTo>
                    <a:pt x="42" y="41"/>
                  </a:lnTo>
                  <a:lnTo>
                    <a:pt x="0" y="16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64" name="Freeform 56"/>
            <p:cNvSpPr>
              <a:spLocks/>
            </p:cNvSpPr>
            <p:nvPr/>
          </p:nvSpPr>
          <p:spPr bwMode="auto">
            <a:xfrm>
              <a:off x="1809" y="2221"/>
              <a:ext cx="352" cy="32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51" y="320"/>
                </a:cxn>
                <a:cxn ang="0">
                  <a:pos x="0" y="0"/>
                </a:cxn>
              </a:cxnLst>
              <a:rect l="0" t="0" r="r" b="b"/>
              <a:pathLst>
                <a:path w="352" h="321">
                  <a:moveTo>
                    <a:pt x="0" y="0"/>
                  </a:moveTo>
                  <a:lnTo>
                    <a:pt x="351" y="32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65" name="Freeform 57"/>
            <p:cNvSpPr>
              <a:spLocks/>
            </p:cNvSpPr>
            <p:nvPr/>
          </p:nvSpPr>
          <p:spPr bwMode="auto">
            <a:xfrm>
              <a:off x="2118" y="2501"/>
              <a:ext cx="43" cy="41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42" y="40"/>
                </a:cxn>
                <a:cxn ang="0">
                  <a:pos x="0" y="17"/>
                </a:cxn>
              </a:cxnLst>
              <a:rect l="0" t="0" r="r" b="b"/>
              <a:pathLst>
                <a:path w="43" h="41">
                  <a:moveTo>
                    <a:pt x="16" y="0"/>
                  </a:moveTo>
                  <a:lnTo>
                    <a:pt x="42" y="40"/>
                  </a:lnTo>
                  <a:lnTo>
                    <a:pt x="0" y="17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66" name="Freeform 58"/>
            <p:cNvSpPr>
              <a:spLocks/>
            </p:cNvSpPr>
            <p:nvPr/>
          </p:nvSpPr>
          <p:spPr bwMode="auto">
            <a:xfrm>
              <a:off x="1896" y="2221"/>
              <a:ext cx="383" cy="32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82" y="320"/>
                </a:cxn>
                <a:cxn ang="0">
                  <a:pos x="0" y="0"/>
                </a:cxn>
              </a:cxnLst>
              <a:rect l="0" t="0" r="r" b="b"/>
              <a:pathLst>
                <a:path w="383" h="321">
                  <a:moveTo>
                    <a:pt x="0" y="0"/>
                  </a:moveTo>
                  <a:lnTo>
                    <a:pt x="382" y="32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67" name="Freeform 59"/>
            <p:cNvSpPr>
              <a:spLocks/>
            </p:cNvSpPr>
            <p:nvPr/>
          </p:nvSpPr>
          <p:spPr bwMode="auto">
            <a:xfrm>
              <a:off x="2235" y="2502"/>
              <a:ext cx="44" cy="40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43" y="39"/>
                </a:cxn>
                <a:cxn ang="0">
                  <a:pos x="0" y="18"/>
                </a:cxn>
              </a:cxnLst>
              <a:rect l="0" t="0" r="r" b="b"/>
              <a:pathLst>
                <a:path w="44" h="40">
                  <a:moveTo>
                    <a:pt x="15" y="0"/>
                  </a:moveTo>
                  <a:lnTo>
                    <a:pt x="43" y="39"/>
                  </a:lnTo>
                  <a:lnTo>
                    <a:pt x="0" y="18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68" name="Rectangle 60"/>
            <p:cNvSpPr>
              <a:spLocks noChangeArrowheads="1"/>
            </p:cNvSpPr>
            <p:nvPr/>
          </p:nvSpPr>
          <p:spPr bwMode="auto">
            <a:xfrm>
              <a:off x="1968" y="1157"/>
              <a:ext cx="834" cy="22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400">
                  <a:solidFill>
                    <a:srgbClr val="000000"/>
                  </a:solidFill>
                </a:rPr>
                <a:t>Index entries</a:t>
              </a:r>
            </a:p>
          </p:txBody>
        </p:sp>
        <p:sp>
          <p:nvSpPr>
            <p:cNvPr id="17469" name="Rectangle 61"/>
            <p:cNvSpPr>
              <a:spLocks noChangeArrowheads="1"/>
            </p:cNvSpPr>
            <p:nvPr/>
          </p:nvSpPr>
          <p:spPr bwMode="auto">
            <a:xfrm>
              <a:off x="2016" y="2015"/>
              <a:ext cx="769" cy="22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400">
                  <a:solidFill>
                    <a:schemeClr val="accent2"/>
                  </a:solidFill>
                </a:rPr>
                <a:t>Data entries</a:t>
              </a:r>
            </a:p>
          </p:txBody>
        </p:sp>
        <p:sp>
          <p:nvSpPr>
            <p:cNvPr id="17470" name="Rectangle 62"/>
            <p:cNvSpPr>
              <a:spLocks noChangeArrowheads="1"/>
            </p:cNvSpPr>
            <p:nvPr/>
          </p:nvSpPr>
          <p:spPr bwMode="auto">
            <a:xfrm>
              <a:off x="2016" y="1357"/>
              <a:ext cx="864" cy="37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>
              <a:spAutoFit/>
            </a:bodyPr>
            <a:lstStyle/>
            <a:p>
              <a:pPr eaLnBrk="0" hangingPunct="0"/>
              <a:r>
                <a:rPr lang="en-US" sz="1400">
                  <a:solidFill>
                    <a:srgbClr val="000000"/>
                  </a:solidFill>
                </a:rPr>
                <a:t>direct search for </a:t>
              </a:r>
            </a:p>
          </p:txBody>
        </p:sp>
        <p:sp>
          <p:nvSpPr>
            <p:cNvPr id="17471" name="Freeform 63"/>
            <p:cNvSpPr>
              <a:spLocks/>
            </p:cNvSpPr>
            <p:nvPr/>
          </p:nvSpPr>
          <p:spPr bwMode="auto">
            <a:xfrm>
              <a:off x="3024" y="1109"/>
              <a:ext cx="107" cy="93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6" y="0"/>
                </a:cxn>
                <a:cxn ang="0">
                  <a:pos x="106" y="932"/>
                </a:cxn>
                <a:cxn ang="0">
                  <a:pos x="0" y="932"/>
                </a:cxn>
                <a:cxn ang="0">
                  <a:pos x="0" y="0"/>
                </a:cxn>
              </a:cxnLst>
              <a:rect l="0" t="0" r="r" b="b"/>
              <a:pathLst>
                <a:path w="107" h="933">
                  <a:moveTo>
                    <a:pt x="0" y="0"/>
                  </a:moveTo>
                  <a:lnTo>
                    <a:pt x="106" y="0"/>
                  </a:lnTo>
                  <a:lnTo>
                    <a:pt x="106" y="932"/>
                  </a:lnTo>
                  <a:lnTo>
                    <a:pt x="0" y="932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72" name="Freeform 64"/>
            <p:cNvSpPr>
              <a:spLocks/>
            </p:cNvSpPr>
            <p:nvPr/>
          </p:nvSpPr>
          <p:spPr bwMode="auto">
            <a:xfrm>
              <a:off x="3024" y="2549"/>
              <a:ext cx="107" cy="3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6" y="0"/>
                </a:cxn>
                <a:cxn ang="0">
                  <a:pos x="106" y="350"/>
                </a:cxn>
                <a:cxn ang="0">
                  <a:pos x="0" y="350"/>
                </a:cxn>
                <a:cxn ang="0">
                  <a:pos x="0" y="0"/>
                </a:cxn>
              </a:cxnLst>
              <a:rect l="0" t="0" r="r" b="b"/>
              <a:pathLst>
                <a:path w="107" h="351">
                  <a:moveTo>
                    <a:pt x="0" y="0"/>
                  </a:moveTo>
                  <a:lnTo>
                    <a:pt x="106" y="0"/>
                  </a:lnTo>
                  <a:lnTo>
                    <a:pt x="106" y="350"/>
                  </a:lnTo>
                  <a:lnTo>
                    <a:pt x="0" y="35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73" name="Rectangle 65"/>
            <p:cNvSpPr>
              <a:spLocks noChangeArrowheads="1"/>
            </p:cNvSpPr>
            <p:nvPr/>
          </p:nvSpPr>
          <p:spPr bwMode="auto">
            <a:xfrm>
              <a:off x="2725" y="2193"/>
              <a:ext cx="702" cy="22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400" b="1">
                  <a:solidFill>
                    <a:schemeClr val="folHlink"/>
                  </a:solidFill>
                  <a:latin typeface="Arial" pitchFamily="34" charset="0"/>
                </a:rPr>
                <a:t>(Index File)</a:t>
              </a:r>
            </a:p>
          </p:txBody>
        </p:sp>
        <p:sp>
          <p:nvSpPr>
            <p:cNvPr id="17474" name="Rectangle 66"/>
            <p:cNvSpPr>
              <a:spLocks noChangeArrowheads="1"/>
            </p:cNvSpPr>
            <p:nvPr/>
          </p:nvSpPr>
          <p:spPr bwMode="auto">
            <a:xfrm>
              <a:off x="2773" y="2346"/>
              <a:ext cx="622" cy="22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400" b="1">
                  <a:solidFill>
                    <a:schemeClr val="accent1"/>
                  </a:solidFill>
                  <a:latin typeface="Arial" pitchFamily="34" charset="0"/>
                </a:rPr>
                <a:t>(Data file)</a:t>
              </a:r>
            </a:p>
          </p:txBody>
        </p:sp>
        <p:sp>
          <p:nvSpPr>
            <p:cNvPr id="17475" name="Rectangle 67"/>
            <p:cNvSpPr>
              <a:spLocks noChangeArrowheads="1"/>
            </p:cNvSpPr>
            <p:nvPr/>
          </p:nvSpPr>
          <p:spPr bwMode="auto">
            <a:xfrm>
              <a:off x="1749" y="2747"/>
              <a:ext cx="818" cy="22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400"/>
                <a:t>Data Records</a:t>
              </a:r>
            </a:p>
          </p:txBody>
        </p:sp>
        <p:sp>
          <p:nvSpPr>
            <p:cNvPr id="17476" name="Rectangle 68"/>
            <p:cNvSpPr>
              <a:spLocks noChangeArrowheads="1"/>
            </p:cNvSpPr>
            <p:nvPr/>
          </p:nvSpPr>
          <p:spPr bwMode="auto">
            <a:xfrm>
              <a:off x="2016" y="1685"/>
              <a:ext cx="754" cy="22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400">
                  <a:solidFill>
                    <a:schemeClr val="accent2"/>
                  </a:solidFill>
                </a:rPr>
                <a:t>data entries</a:t>
              </a:r>
            </a:p>
          </p:txBody>
        </p:sp>
        <p:sp>
          <p:nvSpPr>
            <p:cNvPr id="17477" name="Freeform 69"/>
            <p:cNvSpPr>
              <a:spLocks/>
            </p:cNvSpPr>
            <p:nvPr/>
          </p:nvSpPr>
          <p:spPr bwMode="auto">
            <a:xfrm>
              <a:off x="3653" y="2549"/>
              <a:ext cx="216" cy="221"/>
            </a:xfrm>
            <a:custGeom>
              <a:avLst/>
              <a:gdLst/>
              <a:ahLst/>
              <a:cxnLst>
                <a:cxn ang="0">
                  <a:pos x="0" y="220"/>
                </a:cxn>
                <a:cxn ang="0">
                  <a:pos x="0" y="0"/>
                </a:cxn>
                <a:cxn ang="0">
                  <a:pos x="215" y="0"/>
                </a:cxn>
                <a:cxn ang="0">
                  <a:pos x="215" y="220"/>
                </a:cxn>
                <a:cxn ang="0">
                  <a:pos x="0" y="220"/>
                </a:cxn>
              </a:cxnLst>
              <a:rect l="0" t="0" r="r" b="b"/>
              <a:pathLst>
                <a:path w="216" h="221">
                  <a:moveTo>
                    <a:pt x="0" y="220"/>
                  </a:moveTo>
                  <a:lnTo>
                    <a:pt x="0" y="0"/>
                  </a:lnTo>
                  <a:lnTo>
                    <a:pt x="215" y="0"/>
                  </a:lnTo>
                  <a:lnTo>
                    <a:pt x="215" y="220"/>
                  </a:lnTo>
                  <a:lnTo>
                    <a:pt x="0" y="22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78" name="Freeform 70"/>
            <p:cNvSpPr>
              <a:spLocks/>
            </p:cNvSpPr>
            <p:nvPr/>
          </p:nvSpPr>
          <p:spPr bwMode="auto">
            <a:xfrm>
              <a:off x="3940" y="2549"/>
              <a:ext cx="217" cy="221"/>
            </a:xfrm>
            <a:custGeom>
              <a:avLst/>
              <a:gdLst/>
              <a:ahLst/>
              <a:cxnLst>
                <a:cxn ang="0">
                  <a:pos x="0" y="220"/>
                </a:cxn>
                <a:cxn ang="0">
                  <a:pos x="0" y="0"/>
                </a:cxn>
                <a:cxn ang="0">
                  <a:pos x="216" y="0"/>
                </a:cxn>
                <a:cxn ang="0">
                  <a:pos x="216" y="220"/>
                </a:cxn>
                <a:cxn ang="0">
                  <a:pos x="0" y="220"/>
                </a:cxn>
              </a:cxnLst>
              <a:rect l="0" t="0" r="r" b="b"/>
              <a:pathLst>
                <a:path w="217" h="221">
                  <a:moveTo>
                    <a:pt x="0" y="220"/>
                  </a:moveTo>
                  <a:lnTo>
                    <a:pt x="0" y="0"/>
                  </a:lnTo>
                  <a:lnTo>
                    <a:pt x="216" y="0"/>
                  </a:lnTo>
                  <a:lnTo>
                    <a:pt x="216" y="220"/>
                  </a:lnTo>
                  <a:lnTo>
                    <a:pt x="0" y="22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79" name="Freeform 71"/>
            <p:cNvSpPr>
              <a:spLocks/>
            </p:cNvSpPr>
            <p:nvPr/>
          </p:nvSpPr>
          <p:spPr bwMode="auto">
            <a:xfrm>
              <a:off x="4229" y="2549"/>
              <a:ext cx="213" cy="221"/>
            </a:xfrm>
            <a:custGeom>
              <a:avLst/>
              <a:gdLst/>
              <a:ahLst/>
              <a:cxnLst>
                <a:cxn ang="0">
                  <a:pos x="0" y="220"/>
                </a:cxn>
                <a:cxn ang="0">
                  <a:pos x="0" y="0"/>
                </a:cxn>
                <a:cxn ang="0">
                  <a:pos x="212" y="0"/>
                </a:cxn>
                <a:cxn ang="0">
                  <a:pos x="212" y="220"/>
                </a:cxn>
                <a:cxn ang="0">
                  <a:pos x="0" y="220"/>
                </a:cxn>
              </a:cxnLst>
              <a:rect l="0" t="0" r="r" b="b"/>
              <a:pathLst>
                <a:path w="213" h="221">
                  <a:moveTo>
                    <a:pt x="0" y="220"/>
                  </a:moveTo>
                  <a:lnTo>
                    <a:pt x="0" y="0"/>
                  </a:lnTo>
                  <a:lnTo>
                    <a:pt x="212" y="0"/>
                  </a:lnTo>
                  <a:lnTo>
                    <a:pt x="212" y="220"/>
                  </a:lnTo>
                  <a:lnTo>
                    <a:pt x="0" y="22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80" name="Freeform 72"/>
            <p:cNvSpPr>
              <a:spLocks/>
            </p:cNvSpPr>
            <p:nvPr/>
          </p:nvSpPr>
          <p:spPr bwMode="auto">
            <a:xfrm>
              <a:off x="4516" y="2549"/>
              <a:ext cx="214" cy="221"/>
            </a:xfrm>
            <a:custGeom>
              <a:avLst/>
              <a:gdLst/>
              <a:ahLst/>
              <a:cxnLst>
                <a:cxn ang="0">
                  <a:pos x="0" y="220"/>
                </a:cxn>
                <a:cxn ang="0">
                  <a:pos x="0" y="0"/>
                </a:cxn>
                <a:cxn ang="0">
                  <a:pos x="213" y="0"/>
                </a:cxn>
                <a:cxn ang="0">
                  <a:pos x="213" y="220"/>
                </a:cxn>
                <a:cxn ang="0">
                  <a:pos x="0" y="220"/>
                </a:cxn>
              </a:cxnLst>
              <a:rect l="0" t="0" r="r" b="b"/>
              <a:pathLst>
                <a:path w="214" h="221">
                  <a:moveTo>
                    <a:pt x="0" y="220"/>
                  </a:moveTo>
                  <a:lnTo>
                    <a:pt x="0" y="0"/>
                  </a:lnTo>
                  <a:lnTo>
                    <a:pt x="213" y="0"/>
                  </a:lnTo>
                  <a:lnTo>
                    <a:pt x="213" y="220"/>
                  </a:lnTo>
                  <a:lnTo>
                    <a:pt x="0" y="22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81" name="Freeform 73"/>
            <p:cNvSpPr>
              <a:spLocks/>
            </p:cNvSpPr>
            <p:nvPr/>
          </p:nvSpPr>
          <p:spPr bwMode="auto">
            <a:xfrm>
              <a:off x="4802" y="2549"/>
              <a:ext cx="218" cy="221"/>
            </a:xfrm>
            <a:custGeom>
              <a:avLst/>
              <a:gdLst/>
              <a:ahLst/>
              <a:cxnLst>
                <a:cxn ang="0">
                  <a:pos x="0" y="220"/>
                </a:cxn>
                <a:cxn ang="0">
                  <a:pos x="0" y="0"/>
                </a:cxn>
                <a:cxn ang="0">
                  <a:pos x="217" y="0"/>
                </a:cxn>
                <a:cxn ang="0">
                  <a:pos x="217" y="220"/>
                </a:cxn>
                <a:cxn ang="0">
                  <a:pos x="0" y="220"/>
                </a:cxn>
              </a:cxnLst>
              <a:rect l="0" t="0" r="r" b="b"/>
              <a:pathLst>
                <a:path w="218" h="221">
                  <a:moveTo>
                    <a:pt x="0" y="220"/>
                  </a:moveTo>
                  <a:lnTo>
                    <a:pt x="0" y="0"/>
                  </a:lnTo>
                  <a:lnTo>
                    <a:pt x="217" y="0"/>
                  </a:lnTo>
                  <a:lnTo>
                    <a:pt x="217" y="220"/>
                  </a:lnTo>
                  <a:lnTo>
                    <a:pt x="0" y="22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82" name="Freeform 74"/>
            <p:cNvSpPr>
              <a:spLocks/>
            </p:cNvSpPr>
            <p:nvPr/>
          </p:nvSpPr>
          <p:spPr bwMode="auto">
            <a:xfrm>
              <a:off x="5089" y="2549"/>
              <a:ext cx="216" cy="221"/>
            </a:xfrm>
            <a:custGeom>
              <a:avLst/>
              <a:gdLst/>
              <a:ahLst/>
              <a:cxnLst>
                <a:cxn ang="0">
                  <a:pos x="0" y="220"/>
                </a:cxn>
                <a:cxn ang="0">
                  <a:pos x="0" y="0"/>
                </a:cxn>
                <a:cxn ang="0">
                  <a:pos x="215" y="0"/>
                </a:cxn>
                <a:cxn ang="0">
                  <a:pos x="215" y="220"/>
                </a:cxn>
                <a:cxn ang="0">
                  <a:pos x="0" y="220"/>
                </a:cxn>
              </a:cxnLst>
              <a:rect l="0" t="0" r="r" b="b"/>
              <a:pathLst>
                <a:path w="216" h="221">
                  <a:moveTo>
                    <a:pt x="0" y="220"/>
                  </a:moveTo>
                  <a:lnTo>
                    <a:pt x="0" y="0"/>
                  </a:lnTo>
                  <a:lnTo>
                    <a:pt x="215" y="0"/>
                  </a:lnTo>
                  <a:lnTo>
                    <a:pt x="215" y="220"/>
                  </a:lnTo>
                  <a:lnTo>
                    <a:pt x="0" y="22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83" name="Freeform 75"/>
            <p:cNvSpPr>
              <a:spLocks/>
            </p:cNvSpPr>
            <p:nvPr/>
          </p:nvSpPr>
          <p:spPr bwMode="auto">
            <a:xfrm>
              <a:off x="5377" y="2549"/>
              <a:ext cx="216" cy="221"/>
            </a:xfrm>
            <a:custGeom>
              <a:avLst/>
              <a:gdLst/>
              <a:ahLst/>
              <a:cxnLst>
                <a:cxn ang="0">
                  <a:pos x="0" y="220"/>
                </a:cxn>
                <a:cxn ang="0">
                  <a:pos x="0" y="0"/>
                </a:cxn>
                <a:cxn ang="0">
                  <a:pos x="215" y="0"/>
                </a:cxn>
                <a:cxn ang="0">
                  <a:pos x="215" y="220"/>
                </a:cxn>
                <a:cxn ang="0">
                  <a:pos x="0" y="220"/>
                </a:cxn>
              </a:cxnLst>
              <a:rect l="0" t="0" r="r" b="b"/>
              <a:pathLst>
                <a:path w="216" h="221">
                  <a:moveTo>
                    <a:pt x="0" y="220"/>
                  </a:moveTo>
                  <a:lnTo>
                    <a:pt x="0" y="0"/>
                  </a:lnTo>
                  <a:lnTo>
                    <a:pt x="215" y="0"/>
                  </a:lnTo>
                  <a:lnTo>
                    <a:pt x="215" y="220"/>
                  </a:lnTo>
                  <a:lnTo>
                    <a:pt x="0" y="22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84" name="Freeform 76"/>
            <p:cNvSpPr>
              <a:spLocks/>
            </p:cNvSpPr>
            <p:nvPr/>
          </p:nvSpPr>
          <p:spPr bwMode="auto">
            <a:xfrm>
              <a:off x="4066" y="1813"/>
              <a:ext cx="939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8" y="0"/>
                </a:cxn>
                <a:cxn ang="0">
                  <a:pos x="0" y="0"/>
                </a:cxn>
              </a:cxnLst>
              <a:rect l="0" t="0" r="r" b="b"/>
              <a:pathLst>
                <a:path w="939" h="1">
                  <a:moveTo>
                    <a:pt x="0" y="0"/>
                  </a:moveTo>
                  <a:lnTo>
                    <a:pt x="938" y="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85" name="Freeform 77"/>
            <p:cNvSpPr>
              <a:spLocks/>
            </p:cNvSpPr>
            <p:nvPr/>
          </p:nvSpPr>
          <p:spPr bwMode="auto">
            <a:xfrm>
              <a:off x="4066" y="1154"/>
              <a:ext cx="495" cy="660"/>
            </a:xfrm>
            <a:custGeom>
              <a:avLst/>
              <a:gdLst/>
              <a:ahLst/>
              <a:cxnLst>
                <a:cxn ang="0">
                  <a:pos x="0" y="659"/>
                </a:cxn>
                <a:cxn ang="0">
                  <a:pos x="494" y="0"/>
                </a:cxn>
                <a:cxn ang="0">
                  <a:pos x="0" y="659"/>
                </a:cxn>
              </a:cxnLst>
              <a:rect l="0" t="0" r="r" b="b"/>
              <a:pathLst>
                <a:path w="495" h="660">
                  <a:moveTo>
                    <a:pt x="0" y="659"/>
                  </a:moveTo>
                  <a:lnTo>
                    <a:pt x="494" y="0"/>
                  </a:lnTo>
                  <a:lnTo>
                    <a:pt x="0" y="659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86" name="Freeform 78"/>
            <p:cNvSpPr>
              <a:spLocks/>
            </p:cNvSpPr>
            <p:nvPr/>
          </p:nvSpPr>
          <p:spPr bwMode="auto">
            <a:xfrm>
              <a:off x="4560" y="1154"/>
              <a:ext cx="449" cy="6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48" y="659"/>
                </a:cxn>
                <a:cxn ang="0">
                  <a:pos x="0" y="0"/>
                </a:cxn>
              </a:cxnLst>
              <a:rect l="0" t="0" r="r" b="b"/>
              <a:pathLst>
                <a:path w="449" h="660">
                  <a:moveTo>
                    <a:pt x="0" y="0"/>
                  </a:moveTo>
                  <a:lnTo>
                    <a:pt x="448" y="65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87" name="Freeform 79"/>
            <p:cNvSpPr>
              <a:spLocks/>
            </p:cNvSpPr>
            <p:nvPr/>
          </p:nvSpPr>
          <p:spPr bwMode="auto">
            <a:xfrm>
              <a:off x="4377" y="1096"/>
              <a:ext cx="184" cy="5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" y="9"/>
                </a:cxn>
                <a:cxn ang="0">
                  <a:pos x="183" y="58"/>
                </a:cxn>
                <a:cxn ang="0">
                  <a:pos x="0" y="0"/>
                </a:cxn>
              </a:cxnLst>
              <a:rect l="0" t="0" r="r" b="b"/>
              <a:pathLst>
                <a:path w="184" h="59">
                  <a:moveTo>
                    <a:pt x="0" y="0"/>
                  </a:moveTo>
                  <a:lnTo>
                    <a:pt x="30" y="9"/>
                  </a:lnTo>
                  <a:lnTo>
                    <a:pt x="183" y="58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88" name="Freeform 80"/>
            <p:cNvSpPr>
              <a:spLocks/>
            </p:cNvSpPr>
            <p:nvPr/>
          </p:nvSpPr>
          <p:spPr bwMode="auto">
            <a:xfrm>
              <a:off x="4509" y="1122"/>
              <a:ext cx="52" cy="33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51" y="32"/>
                </a:cxn>
                <a:cxn ang="0">
                  <a:pos x="0" y="32"/>
                </a:cxn>
                <a:cxn ang="0">
                  <a:pos x="6" y="0"/>
                </a:cxn>
              </a:cxnLst>
              <a:rect l="0" t="0" r="r" b="b"/>
              <a:pathLst>
                <a:path w="52" h="33">
                  <a:moveTo>
                    <a:pt x="6" y="0"/>
                  </a:moveTo>
                  <a:lnTo>
                    <a:pt x="51" y="32"/>
                  </a:lnTo>
                  <a:lnTo>
                    <a:pt x="0" y="32"/>
                  </a:lnTo>
                  <a:lnTo>
                    <a:pt x="6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89" name="Freeform 81"/>
            <p:cNvSpPr>
              <a:spLocks/>
            </p:cNvSpPr>
            <p:nvPr/>
          </p:nvSpPr>
          <p:spPr bwMode="auto">
            <a:xfrm>
              <a:off x="3840" y="1990"/>
              <a:ext cx="255" cy="2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4" y="0"/>
                </a:cxn>
                <a:cxn ang="0">
                  <a:pos x="254" y="218"/>
                </a:cxn>
                <a:cxn ang="0">
                  <a:pos x="0" y="218"/>
                </a:cxn>
                <a:cxn ang="0">
                  <a:pos x="0" y="0"/>
                </a:cxn>
              </a:cxnLst>
              <a:rect l="0" t="0" r="r" b="b"/>
              <a:pathLst>
                <a:path w="255" h="219">
                  <a:moveTo>
                    <a:pt x="0" y="0"/>
                  </a:moveTo>
                  <a:lnTo>
                    <a:pt x="254" y="0"/>
                  </a:lnTo>
                  <a:lnTo>
                    <a:pt x="254" y="218"/>
                  </a:lnTo>
                  <a:lnTo>
                    <a:pt x="0" y="218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90" name="Freeform 82"/>
            <p:cNvSpPr>
              <a:spLocks/>
            </p:cNvSpPr>
            <p:nvPr/>
          </p:nvSpPr>
          <p:spPr bwMode="auto">
            <a:xfrm>
              <a:off x="4094" y="2070"/>
              <a:ext cx="40" cy="27"/>
            </a:xfrm>
            <a:custGeom>
              <a:avLst/>
              <a:gdLst/>
              <a:ahLst/>
              <a:cxnLst>
                <a:cxn ang="0">
                  <a:pos x="39" y="26"/>
                </a:cxn>
                <a:cxn ang="0">
                  <a:pos x="0" y="13"/>
                </a:cxn>
                <a:cxn ang="0">
                  <a:pos x="39" y="0"/>
                </a:cxn>
              </a:cxnLst>
              <a:rect l="0" t="0" r="r" b="b"/>
              <a:pathLst>
                <a:path w="40" h="27">
                  <a:moveTo>
                    <a:pt x="39" y="26"/>
                  </a:moveTo>
                  <a:lnTo>
                    <a:pt x="0" y="13"/>
                  </a:lnTo>
                  <a:lnTo>
                    <a:pt x="39" y="0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91" name="Freeform 83"/>
            <p:cNvSpPr>
              <a:spLocks/>
            </p:cNvSpPr>
            <p:nvPr/>
          </p:nvSpPr>
          <p:spPr bwMode="auto">
            <a:xfrm>
              <a:off x="4094" y="2085"/>
              <a:ext cx="152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1" y="0"/>
                </a:cxn>
                <a:cxn ang="0">
                  <a:pos x="0" y="0"/>
                </a:cxn>
              </a:cxnLst>
              <a:rect l="0" t="0" r="r" b="b"/>
              <a:pathLst>
                <a:path w="152" h="1">
                  <a:moveTo>
                    <a:pt x="0" y="0"/>
                  </a:moveTo>
                  <a:lnTo>
                    <a:pt x="151" y="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92" name="Freeform 84"/>
            <p:cNvSpPr>
              <a:spLocks/>
            </p:cNvSpPr>
            <p:nvPr/>
          </p:nvSpPr>
          <p:spPr bwMode="auto">
            <a:xfrm>
              <a:off x="4205" y="2070"/>
              <a:ext cx="41" cy="2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0" y="13"/>
                </a:cxn>
                <a:cxn ang="0">
                  <a:pos x="0" y="26"/>
                </a:cxn>
              </a:cxnLst>
              <a:rect l="0" t="0" r="r" b="b"/>
              <a:pathLst>
                <a:path w="41" h="27">
                  <a:moveTo>
                    <a:pt x="0" y="0"/>
                  </a:moveTo>
                  <a:lnTo>
                    <a:pt x="40" y="13"/>
                  </a:lnTo>
                  <a:lnTo>
                    <a:pt x="0" y="26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93" name="Freeform 85"/>
            <p:cNvSpPr>
              <a:spLocks/>
            </p:cNvSpPr>
            <p:nvPr/>
          </p:nvSpPr>
          <p:spPr bwMode="auto">
            <a:xfrm>
              <a:off x="4245" y="1990"/>
              <a:ext cx="254" cy="2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3" y="0"/>
                </a:cxn>
                <a:cxn ang="0">
                  <a:pos x="253" y="218"/>
                </a:cxn>
                <a:cxn ang="0">
                  <a:pos x="0" y="218"/>
                </a:cxn>
                <a:cxn ang="0">
                  <a:pos x="0" y="0"/>
                </a:cxn>
              </a:cxnLst>
              <a:rect l="0" t="0" r="r" b="b"/>
              <a:pathLst>
                <a:path w="254" h="219">
                  <a:moveTo>
                    <a:pt x="0" y="0"/>
                  </a:moveTo>
                  <a:lnTo>
                    <a:pt x="253" y="0"/>
                  </a:lnTo>
                  <a:lnTo>
                    <a:pt x="253" y="218"/>
                  </a:lnTo>
                  <a:lnTo>
                    <a:pt x="0" y="218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94" name="Freeform 86"/>
            <p:cNvSpPr>
              <a:spLocks/>
            </p:cNvSpPr>
            <p:nvPr/>
          </p:nvSpPr>
          <p:spPr bwMode="auto">
            <a:xfrm>
              <a:off x="4498" y="2070"/>
              <a:ext cx="42" cy="27"/>
            </a:xfrm>
            <a:custGeom>
              <a:avLst/>
              <a:gdLst/>
              <a:ahLst/>
              <a:cxnLst>
                <a:cxn ang="0">
                  <a:pos x="41" y="26"/>
                </a:cxn>
                <a:cxn ang="0">
                  <a:pos x="0" y="13"/>
                </a:cxn>
                <a:cxn ang="0">
                  <a:pos x="41" y="0"/>
                </a:cxn>
              </a:cxnLst>
              <a:rect l="0" t="0" r="r" b="b"/>
              <a:pathLst>
                <a:path w="42" h="27">
                  <a:moveTo>
                    <a:pt x="41" y="26"/>
                  </a:moveTo>
                  <a:lnTo>
                    <a:pt x="0" y="13"/>
                  </a:lnTo>
                  <a:lnTo>
                    <a:pt x="41" y="0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95" name="Freeform 87"/>
            <p:cNvSpPr>
              <a:spLocks/>
            </p:cNvSpPr>
            <p:nvPr/>
          </p:nvSpPr>
          <p:spPr bwMode="auto">
            <a:xfrm>
              <a:off x="4498" y="2085"/>
              <a:ext cx="127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6" y="0"/>
                </a:cxn>
                <a:cxn ang="0">
                  <a:pos x="0" y="0"/>
                </a:cxn>
              </a:cxnLst>
              <a:rect l="0" t="0" r="r" b="b"/>
              <a:pathLst>
                <a:path w="127" h="1">
                  <a:moveTo>
                    <a:pt x="0" y="0"/>
                  </a:moveTo>
                  <a:lnTo>
                    <a:pt x="126" y="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96" name="Freeform 88"/>
            <p:cNvSpPr>
              <a:spLocks/>
            </p:cNvSpPr>
            <p:nvPr/>
          </p:nvSpPr>
          <p:spPr bwMode="auto">
            <a:xfrm>
              <a:off x="4586" y="2070"/>
              <a:ext cx="39" cy="2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8" y="13"/>
                </a:cxn>
                <a:cxn ang="0">
                  <a:pos x="0" y="26"/>
                </a:cxn>
              </a:cxnLst>
              <a:rect l="0" t="0" r="r" b="b"/>
              <a:pathLst>
                <a:path w="39" h="27">
                  <a:moveTo>
                    <a:pt x="0" y="0"/>
                  </a:moveTo>
                  <a:lnTo>
                    <a:pt x="38" y="13"/>
                  </a:lnTo>
                  <a:lnTo>
                    <a:pt x="0" y="26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97" name="Freeform 89"/>
            <p:cNvSpPr>
              <a:spLocks/>
            </p:cNvSpPr>
            <p:nvPr/>
          </p:nvSpPr>
          <p:spPr bwMode="auto">
            <a:xfrm>
              <a:off x="4018" y="1803"/>
              <a:ext cx="100" cy="188"/>
            </a:xfrm>
            <a:custGeom>
              <a:avLst/>
              <a:gdLst/>
              <a:ahLst/>
              <a:cxnLst>
                <a:cxn ang="0">
                  <a:pos x="99" y="0"/>
                </a:cxn>
                <a:cxn ang="0">
                  <a:pos x="0" y="187"/>
                </a:cxn>
                <a:cxn ang="0">
                  <a:pos x="99" y="0"/>
                </a:cxn>
              </a:cxnLst>
              <a:rect l="0" t="0" r="r" b="b"/>
              <a:pathLst>
                <a:path w="100" h="188">
                  <a:moveTo>
                    <a:pt x="99" y="0"/>
                  </a:moveTo>
                  <a:lnTo>
                    <a:pt x="0" y="187"/>
                  </a:lnTo>
                  <a:lnTo>
                    <a:pt x="99" y="0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98" name="Freeform 90"/>
            <p:cNvSpPr>
              <a:spLocks/>
            </p:cNvSpPr>
            <p:nvPr/>
          </p:nvSpPr>
          <p:spPr bwMode="auto">
            <a:xfrm>
              <a:off x="4018" y="1942"/>
              <a:ext cx="31" cy="49"/>
            </a:xfrm>
            <a:custGeom>
              <a:avLst/>
              <a:gdLst/>
              <a:ahLst/>
              <a:cxnLst>
                <a:cxn ang="0">
                  <a:pos x="30" y="15"/>
                </a:cxn>
                <a:cxn ang="0">
                  <a:pos x="0" y="48"/>
                </a:cxn>
                <a:cxn ang="0">
                  <a:pos x="13" y="0"/>
                </a:cxn>
              </a:cxnLst>
              <a:rect l="0" t="0" r="r" b="b"/>
              <a:pathLst>
                <a:path w="31" h="49">
                  <a:moveTo>
                    <a:pt x="30" y="15"/>
                  </a:moveTo>
                  <a:lnTo>
                    <a:pt x="0" y="48"/>
                  </a:lnTo>
                  <a:lnTo>
                    <a:pt x="13" y="0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99" name="Freeform 91"/>
            <p:cNvSpPr>
              <a:spLocks/>
            </p:cNvSpPr>
            <p:nvPr/>
          </p:nvSpPr>
          <p:spPr bwMode="auto">
            <a:xfrm>
              <a:off x="4371" y="1803"/>
              <a:ext cx="1" cy="1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87"/>
                </a:cxn>
                <a:cxn ang="0">
                  <a:pos x="0" y="0"/>
                </a:cxn>
              </a:cxnLst>
              <a:rect l="0" t="0" r="r" b="b"/>
              <a:pathLst>
                <a:path w="1" h="188">
                  <a:moveTo>
                    <a:pt x="0" y="0"/>
                  </a:moveTo>
                  <a:lnTo>
                    <a:pt x="0" y="187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500" name="Freeform 92"/>
            <p:cNvSpPr>
              <a:spLocks/>
            </p:cNvSpPr>
            <p:nvPr/>
          </p:nvSpPr>
          <p:spPr bwMode="auto">
            <a:xfrm>
              <a:off x="4362" y="1941"/>
              <a:ext cx="19" cy="50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8" y="49"/>
                </a:cxn>
                <a:cxn ang="0">
                  <a:pos x="0" y="0"/>
                </a:cxn>
              </a:cxnLst>
              <a:rect l="0" t="0" r="r" b="b"/>
              <a:pathLst>
                <a:path w="19" h="50">
                  <a:moveTo>
                    <a:pt x="18" y="0"/>
                  </a:moveTo>
                  <a:lnTo>
                    <a:pt x="8" y="4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501" name="Freeform 93"/>
            <p:cNvSpPr>
              <a:spLocks/>
            </p:cNvSpPr>
            <p:nvPr/>
          </p:nvSpPr>
          <p:spPr bwMode="auto">
            <a:xfrm>
              <a:off x="4929" y="1990"/>
              <a:ext cx="254" cy="2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3" y="0"/>
                </a:cxn>
                <a:cxn ang="0">
                  <a:pos x="253" y="218"/>
                </a:cxn>
                <a:cxn ang="0">
                  <a:pos x="0" y="218"/>
                </a:cxn>
                <a:cxn ang="0">
                  <a:pos x="0" y="0"/>
                </a:cxn>
              </a:cxnLst>
              <a:rect l="0" t="0" r="r" b="b"/>
              <a:pathLst>
                <a:path w="254" h="219">
                  <a:moveTo>
                    <a:pt x="0" y="0"/>
                  </a:moveTo>
                  <a:lnTo>
                    <a:pt x="253" y="0"/>
                  </a:lnTo>
                  <a:lnTo>
                    <a:pt x="253" y="218"/>
                  </a:lnTo>
                  <a:lnTo>
                    <a:pt x="0" y="218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502" name="Freeform 94"/>
            <p:cNvSpPr>
              <a:spLocks/>
            </p:cNvSpPr>
            <p:nvPr/>
          </p:nvSpPr>
          <p:spPr bwMode="auto">
            <a:xfrm>
              <a:off x="4803" y="2070"/>
              <a:ext cx="41" cy="27"/>
            </a:xfrm>
            <a:custGeom>
              <a:avLst/>
              <a:gdLst/>
              <a:ahLst/>
              <a:cxnLst>
                <a:cxn ang="0">
                  <a:pos x="40" y="26"/>
                </a:cxn>
                <a:cxn ang="0">
                  <a:pos x="0" y="13"/>
                </a:cxn>
                <a:cxn ang="0">
                  <a:pos x="40" y="0"/>
                </a:cxn>
              </a:cxnLst>
              <a:rect l="0" t="0" r="r" b="b"/>
              <a:pathLst>
                <a:path w="41" h="27">
                  <a:moveTo>
                    <a:pt x="40" y="26"/>
                  </a:moveTo>
                  <a:lnTo>
                    <a:pt x="0" y="13"/>
                  </a:lnTo>
                  <a:lnTo>
                    <a:pt x="40" y="0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503" name="Freeform 95"/>
            <p:cNvSpPr>
              <a:spLocks/>
            </p:cNvSpPr>
            <p:nvPr/>
          </p:nvSpPr>
          <p:spPr bwMode="auto">
            <a:xfrm>
              <a:off x="4803" y="2085"/>
              <a:ext cx="127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6" y="0"/>
                </a:cxn>
                <a:cxn ang="0">
                  <a:pos x="0" y="0"/>
                </a:cxn>
              </a:cxnLst>
              <a:rect l="0" t="0" r="r" b="b"/>
              <a:pathLst>
                <a:path w="127" h="1">
                  <a:moveTo>
                    <a:pt x="0" y="0"/>
                  </a:moveTo>
                  <a:lnTo>
                    <a:pt x="126" y="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504" name="Freeform 96"/>
            <p:cNvSpPr>
              <a:spLocks/>
            </p:cNvSpPr>
            <p:nvPr/>
          </p:nvSpPr>
          <p:spPr bwMode="auto">
            <a:xfrm>
              <a:off x="4888" y="2070"/>
              <a:ext cx="42" cy="2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1" y="13"/>
                </a:cxn>
                <a:cxn ang="0">
                  <a:pos x="0" y="26"/>
                </a:cxn>
              </a:cxnLst>
              <a:rect l="0" t="0" r="r" b="b"/>
              <a:pathLst>
                <a:path w="42" h="27">
                  <a:moveTo>
                    <a:pt x="0" y="0"/>
                  </a:moveTo>
                  <a:lnTo>
                    <a:pt x="41" y="13"/>
                  </a:lnTo>
                  <a:lnTo>
                    <a:pt x="0" y="26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505" name="Freeform 97"/>
            <p:cNvSpPr>
              <a:spLocks/>
            </p:cNvSpPr>
            <p:nvPr/>
          </p:nvSpPr>
          <p:spPr bwMode="auto">
            <a:xfrm>
              <a:off x="4956" y="1803"/>
              <a:ext cx="100" cy="1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9" y="187"/>
                </a:cxn>
                <a:cxn ang="0">
                  <a:pos x="0" y="0"/>
                </a:cxn>
              </a:cxnLst>
              <a:rect l="0" t="0" r="r" b="b"/>
              <a:pathLst>
                <a:path w="100" h="188">
                  <a:moveTo>
                    <a:pt x="0" y="0"/>
                  </a:moveTo>
                  <a:lnTo>
                    <a:pt x="99" y="187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506" name="Freeform 98"/>
            <p:cNvSpPr>
              <a:spLocks/>
            </p:cNvSpPr>
            <p:nvPr/>
          </p:nvSpPr>
          <p:spPr bwMode="auto">
            <a:xfrm>
              <a:off x="5025" y="1942"/>
              <a:ext cx="31" cy="49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30" y="48"/>
                </a:cxn>
                <a:cxn ang="0">
                  <a:pos x="0" y="15"/>
                </a:cxn>
              </a:cxnLst>
              <a:rect l="0" t="0" r="r" b="b"/>
              <a:pathLst>
                <a:path w="31" h="49">
                  <a:moveTo>
                    <a:pt x="17" y="0"/>
                  </a:moveTo>
                  <a:lnTo>
                    <a:pt x="30" y="48"/>
                  </a:lnTo>
                  <a:lnTo>
                    <a:pt x="0" y="15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507" name="Freeform 99"/>
            <p:cNvSpPr>
              <a:spLocks/>
            </p:cNvSpPr>
            <p:nvPr/>
          </p:nvSpPr>
          <p:spPr bwMode="auto">
            <a:xfrm>
              <a:off x="3865" y="2208"/>
              <a:ext cx="127" cy="31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6" y="313"/>
                </a:cxn>
                <a:cxn ang="0">
                  <a:pos x="0" y="0"/>
                </a:cxn>
              </a:cxnLst>
              <a:rect l="0" t="0" r="r" b="b"/>
              <a:pathLst>
                <a:path w="127" h="314">
                  <a:moveTo>
                    <a:pt x="0" y="0"/>
                  </a:moveTo>
                  <a:lnTo>
                    <a:pt x="126" y="313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508" name="Freeform 100"/>
            <p:cNvSpPr>
              <a:spLocks/>
            </p:cNvSpPr>
            <p:nvPr/>
          </p:nvSpPr>
          <p:spPr bwMode="auto">
            <a:xfrm>
              <a:off x="3964" y="2472"/>
              <a:ext cx="28" cy="50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27" y="49"/>
                </a:cxn>
                <a:cxn ang="0">
                  <a:pos x="0" y="11"/>
                </a:cxn>
              </a:cxnLst>
              <a:rect l="0" t="0" r="r" b="b"/>
              <a:pathLst>
                <a:path w="28" h="50">
                  <a:moveTo>
                    <a:pt x="18" y="0"/>
                  </a:moveTo>
                  <a:lnTo>
                    <a:pt x="27" y="49"/>
                  </a:lnTo>
                  <a:lnTo>
                    <a:pt x="0" y="11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509" name="Freeform 101"/>
            <p:cNvSpPr>
              <a:spLocks/>
            </p:cNvSpPr>
            <p:nvPr/>
          </p:nvSpPr>
          <p:spPr bwMode="auto">
            <a:xfrm>
              <a:off x="3686" y="2208"/>
              <a:ext cx="231" cy="346"/>
            </a:xfrm>
            <a:custGeom>
              <a:avLst/>
              <a:gdLst/>
              <a:ahLst/>
              <a:cxnLst>
                <a:cxn ang="0">
                  <a:pos x="230" y="0"/>
                </a:cxn>
                <a:cxn ang="0">
                  <a:pos x="0" y="345"/>
                </a:cxn>
                <a:cxn ang="0">
                  <a:pos x="230" y="0"/>
                </a:cxn>
              </a:cxnLst>
              <a:rect l="0" t="0" r="r" b="b"/>
              <a:pathLst>
                <a:path w="231" h="346">
                  <a:moveTo>
                    <a:pt x="230" y="0"/>
                  </a:moveTo>
                  <a:lnTo>
                    <a:pt x="0" y="345"/>
                  </a:lnTo>
                  <a:lnTo>
                    <a:pt x="230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510" name="Freeform 102"/>
            <p:cNvSpPr>
              <a:spLocks/>
            </p:cNvSpPr>
            <p:nvPr/>
          </p:nvSpPr>
          <p:spPr bwMode="auto">
            <a:xfrm>
              <a:off x="3686" y="2507"/>
              <a:ext cx="36" cy="47"/>
            </a:xfrm>
            <a:custGeom>
              <a:avLst/>
              <a:gdLst/>
              <a:ahLst/>
              <a:cxnLst>
                <a:cxn ang="0">
                  <a:pos x="35" y="16"/>
                </a:cxn>
                <a:cxn ang="0">
                  <a:pos x="0" y="46"/>
                </a:cxn>
                <a:cxn ang="0">
                  <a:pos x="19" y="0"/>
                </a:cxn>
              </a:cxnLst>
              <a:rect l="0" t="0" r="r" b="b"/>
              <a:pathLst>
                <a:path w="36" h="47">
                  <a:moveTo>
                    <a:pt x="35" y="16"/>
                  </a:moveTo>
                  <a:lnTo>
                    <a:pt x="0" y="46"/>
                  </a:lnTo>
                  <a:lnTo>
                    <a:pt x="19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511" name="Freeform 103"/>
            <p:cNvSpPr>
              <a:spLocks/>
            </p:cNvSpPr>
            <p:nvPr/>
          </p:nvSpPr>
          <p:spPr bwMode="auto">
            <a:xfrm>
              <a:off x="3940" y="2208"/>
              <a:ext cx="357" cy="3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56" y="345"/>
                </a:cxn>
                <a:cxn ang="0">
                  <a:pos x="0" y="0"/>
                </a:cxn>
              </a:cxnLst>
              <a:rect l="0" t="0" r="r" b="b"/>
              <a:pathLst>
                <a:path w="357" h="346">
                  <a:moveTo>
                    <a:pt x="0" y="0"/>
                  </a:moveTo>
                  <a:lnTo>
                    <a:pt x="356" y="345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512" name="Freeform 104"/>
            <p:cNvSpPr>
              <a:spLocks/>
            </p:cNvSpPr>
            <p:nvPr/>
          </p:nvSpPr>
          <p:spPr bwMode="auto">
            <a:xfrm>
              <a:off x="4256" y="2513"/>
              <a:ext cx="41" cy="41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40" y="40"/>
                </a:cxn>
                <a:cxn ang="0">
                  <a:pos x="0" y="19"/>
                </a:cxn>
              </a:cxnLst>
              <a:rect l="0" t="0" r="r" b="b"/>
              <a:pathLst>
                <a:path w="41" h="41">
                  <a:moveTo>
                    <a:pt x="13" y="0"/>
                  </a:moveTo>
                  <a:lnTo>
                    <a:pt x="40" y="40"/>
                  </a:lnTo>
                  <a:lnTo>
                    <a:pt x="0" y="19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513" name="Freeform 105"/>
            <p:cNvSpPr>
              <a:spLocks/>
            </p:cNvSpPr>
            <p:nvPr/>
          </p:nvSpPr>
          <p:spPr bwMode="auto">
            <a:xfrm>
              <a:off x="3814" y="2208"/>
              <a:ext cx="178" cy="314"/>
            </a:xfrm>
            <a:custGeom>
              <a:avLst/>
              <a:gdLst/>
              <a:ahLst/>
              <a:cxnLst>
                <a:cxn ang="0">
                  <a:pos x="177" y="0"/>
                </a:cxn>
                <a:cxn ang="0">
                  <a:pos x="0" y="313"/>
                </a:cxn>
                <a:cxn ang="0">
                  <a:pos x="177" y="0"/>
                </a:cxn>
              </a:cxnLst>
              <a:rect l="0" t="0" r="r" b="b"/>
              <a:pathLst>
                <a:path w="178" h="314">
                  <a:moveTo>
                    <a:pt x="177" y="0"/>
                  </a:moveTo>
                  <a:lnTo>
                    <a:pt x="0" y="313"/>
                  </a:lnTo>
                  <a:lnTo>
                    <a:pt x="177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514" name="Freeform 106"/>
            <p:cNvSpPr>
              <a:spLocks/>
            </p:cNvSpPr>
            <p:nvPr/>
          </p:nvSpPr>
          <p:spPr bwMode="auto">
            <a:xfrm>
              <a:off x="3814" y="2475"/>
              <a:ext cx="33" cy="47"/>
            </a:xfrm>
            <a:custGeom>
              <a:avLst/>
              <a:gdLst/>
              <a:ahLst/>
              <a:cxnLst>
                <a:cxn ang="0">
                  <a:pos x="32" y="13"/>
                </a:cxn>
                <a:cxn ang="0">
                  <a:pos x="0" y="46"/>
                </a:cxn>
                <a:cxn ang="0">
                  <a:pos x="14" y="0"/>
                </a:cxn>
              </a:cxnLst>
              <a:rect l="0" t="0" r="r" b="b"/>
              <a:pathLst>
                <a:path w="33" h="47">
                  <a:moveTo>
                    <a:pt x="32" y="13"/>
                  </a:moveTo>
                  <a:lnTo>
                    <a:pt x="0" y="46"/>
                  </a:lnTo>
                  <a:lnTo>
                    <a:pt x="14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515" name="Freeform 107"/>
            <p:cNvSpPr>
              <a:spLocks/>
            </p:cNvSpPr>
            <p:nvPr/>
          </p:nvSpPr>
          <p:spPr bwMode="auto">
            <a:xfrm>
              <a:off x="4018" y="2208"/>
              <a:ext cx="887" cy="31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86" y="313"/>
                </a:cxn>
                <a:cxn ang="0">
                  <a:pos x="0" y="0"/>
                </a:cxn>
              </a:cxnLst>
              <a:rect l="0" t="0" r="r" b="b"/>
              <a:pathLst>
                <a:path w="887" h="314">
                  <a:moveTo>
                    <a:pt x="0" y="0"/>
                  </a:moveTo>
                  <a:lnTo>
                    <a:pt x="886" y="313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516" name="Freeform 108"/>
            <p:cNvSpPr>
              <a:spLocks/>
            </p:cNvSpPr>
            <p:nvPr/>
          </p:nvSpPr>
          <p:spPr bwMode="auto">
            <a:xfrm>
              <a:off x="4862" y="2495"/>
              <a:ext cx="43" cy="27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42" y="26"/>
                </a:cxn>
                <a:cxn ang="0">
                  <a:pos x="0" y="25"/>
                </a:cxn>
              </a:cxnLst>
              <a:rect l="0" t="0" r="r" b="b"/>
              <a:pathLst>
                <a:path w="43" h="27">
                  <a:moveTo>
                    <a:pt x="6" y="0"/>
                  </a:moveTo>
                  <a:lnTo>
                    <a:pt x="42" y="26"/>
                  </a:lnTo>
                  <a:lnTo>
                    <a:pt x="0" y="25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517" name="Freeform 109"/>
            <p:cNvSpPr>
              <a:spLocks/>
            </p:cNvSpPr>
            <p:nvPr/>
          </p:nvSpPr>
          <p:spPr bwMode="auto">
            <a:xfrm>
              <a:off x="3865" y="2208"/>
              <a:ext cx="432" cy="314"/>
            </a:xfrm>
            <a:custGeom>
              <a:avLst/>
              <a:gdLst/>
              <a:ahLst/>
              <a:cxnLst>
                <a:cxn ang="0">
                  <a:pos x="431" y="0"/>
                </a:cxn>
                <a:cxn ang="0">
                  <a:pos x="0" y="313"/>
                </a:cxn>
                <a:cxn ang="0">
                  <a:pos x="431" y="0"/>
                </a:cxn>
              </a:cxnLst>
              <a:rect l="0" t="0" r="r" b="b"/>
              <a:pathLst>
                <a:path w="432" h="314">
                  <a:moveTo>
                    <a:pt x="431" y="0"/>
                  </a:moveTo>
                  <a:lnTo>
                    <a:pt x="0" y="313"/>
                  </a:lnTo>
                  <a:lnTo>
                    <a:pt x="431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518" name="Freeform 110"/>
            <p:cNvSpPr>
              <a:spLocks/>
            </p:cNvSpPr>
            <p:nvPr/>
          </p:nvSpPr>
          <p:spPr bwMode="auto">
            <a:xfrm>
              <a:off x="3865" y="2485"/>
              <a:ext cx="41" cy="37"/>
            </a:xfrm>
            <a:custGeom>
              <a:avLst/>
              <a:gdLst/>
              <a:ahLst/>
              <a:cxnLst>
                <a:cxn ang="0">
                  <a:pos x="40" y="22"/>
                </a:cxn>
                <a:cxn ang="0">
                  <a:pos x="0" y="36"/>
                </a:cxn>
                <a:cxn ang="0">
                  <a:pos x="31" y="0"/>
                </a:cxn>
              </a:cxnLst>
              <a:rect l="0" t="0" r="r" b="b"/>
              <a:pathLst>
                <a:path w="41" h="37">
                  <a:moveTo>
                    <a:pt x="40" y="22"/>
                  </a:moveTo>
                  <a:lnTo>
                    <a:pt x="0" y="36"/>
                  </a:lnTo>
                  <a:lnTo>
                    <a:pt x="31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519" name="Freeform 111"/>
            <p:cNvSpPr>
              <a:spLocks/>
            </p:cNvSpPr>
            <p:nvPr/>
          </p:nvSpPr>
          <p:spPr bwMode="auto">
            <a:xfrm>
              <a:off x="4319" y="2208"/>
              <a:ext cx="1120" cy="31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9" y="313"/>
                </a:cxn>
                <a:cxn ang="0">
                  <a:pos x="0" y="0"/>
                </a:cxn>
              </a:cxnLst>
              <a:rect l="0" t="0" r="r" b="b"/>
              <a:pathLst>
                <a:path w="1120" h="314">
                  <a:moveTo>
                    <a:pt x="0" y="0"/>
                  </a:moveTo>
                  <a:lnTo>
                    <a:pt x="1119" y="313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520" name="Freeform 112"/>
            <p:cNvSpPr>
              <a:spLocks/>
            </p:cNvSpPr>
            <p:nvPr/>
          </p:nvSpPr>
          <p:spPr bwMode="auto">
            <a:xfrm>
              <a:off x="5395" y="2497"/>
              <a:ext cx="44" cy="26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43" y="24"/>
                </a:cxn>
                <a:cxn ang="0">
                  <a:pos x="0" y="25"/>
                </a:cxn>
              </a:cxnLst>
              <a:rect l="0" t="0" r="r" b="b"/>
              <a:pathLst>
                <a:path w="44" h="26">
                  <a:moveTo>
                    <a:pt x="5" y="0"/>
                  </a:moveTo>
                  <a:lnTo>
                    <a:pt x="43" y="24"/>
                  </a:lnTo>
                  <a:lnTo>
                    <a:pt x="0" y="25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521" name="Freeform 113"/>
            <p:cNvSpPr>
              <a:spLocks/>
            </p:cNvSpPr>
            <p:nvPr/>
          </p:nvSpPr>
          <p:spPr bwMode="auto">
            <a:xfrm>
              <a:off x="4319" y="2208"/>
              <a:ext cx="104" cy="346"/>
            </a:xfrm>
            <a:custGeom>
              <a:avLst/>
              <a:gdLst/>
              <a:ahLst/>
              <a:cxnLst>
                <a:cxn ang="0">
                  <a:pos x="103" y="0"/>
                </a:cxn>
                <a:cxn ang="0">
                  <a:pos x="0" y="345"/>
                </a:cxn>
                <a:cxn ang="0">
                  <a:pos x="103" y="0"/>
                </a:cxn>
              </a:cxnLst>
              <a:rect l="0" t="0" r="r" b="b"/>
              <a:pathLst>
                <a:path w="104" h="346">
                  <a:moveTo>
                    <a:pt x="103" y="0"/>
                  </a:moveTo>
                  <a:lnTo>
                    <a:pt x="0" y="345"/>
                  </a:lnTo>
                  <a:lnTo>
                    <a:pt x="103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522" name="Freeform 114"/>
            <p:cNvSpPr>
              <a:spLocks/>
            </p:cNvSpPr>
            <p:nvPr/>
          </p:nvSpPr>
          <p:spPr bwMode="auto">
            <a:xfrm>
              <a:off x="4319" y="2502"/>
              <a:ext cx="27" cy="52"/>
            </a:xfrm>
            <a:custGeom>
              <a:avLst/>
              <a:gdLst/>
              <a:ahLst/>
              <a:cxnLst>
                <a:cxn ang="0">
                  <a:pos x="26" y="8"/>
                </a:cxn>
                <a:cxn ang="0">
                  <a:pos x="0" y="51"/>
                </a:cxn>
                <a:cxn ang="0">
                  <a:pos x="5" y="0"/>
                </a:cxn>
              </a:cxnLst>
              <a:rect l="0" t="0" r="r" b="b"/>
              <a:pathLst>
                <a:path w="27" h="52">
                  <a:moveTo>
                    <a:pt x="26" y="8"/>
                  </a:moveTo>
                  <a:lnTo>
                    <a:pt x="0" y="51"/>
                  </a:lnTo>
                  <a:lnTo>
                    <a:pt x="5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523" name="Freeform 115"/>
            <p:cNvSpPr>
              <a:spLocks/>
            </p:cNvSpPr>
            <p:nvPr/>
          </p:nvSpPr>
          <p:spPr bwMode="auto">
            <a:xfrm>
              <a:off x="4398" y="2208"/>
              <a:ext cx="203" cy="31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2" y="313"/>
                </a:cxn>
                <a:cxn ang="0">
                  <a:pos x="0" y="0"/>
                </a:cxn>
              </a:cxnLst>
              <a:rect l="0" t="0" r="r" b="b"/>
              <a:pathLst>
                <a:path w="203" h="314">
                  <a:moveTo>
                    <a:pt x="0" y="0"/>
                  </a:moveTo>
                  <a:lnTo>
                    <a:pt x="202" y="313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524" name="Freeform 116"/>
            <p:cNvSpPr>
              <a:spLocks/>
            </p:cNvSpPr>
            <p:nvPr/>
          </p:nvSpPr>
          <p:spPr bwMode="auto">
            <a:xfrm>
              <a:off x="4565" y="2476"/>
              <a:ext cx="36" cy="46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35" y="45"/>
                </a:cxn>
                <a:cxn ang="0">
                  <a:pos x="0" y="15"/>
                </a:cxn>
              </a:cxnLst>
              <a:rect l="0" t="0" r="r" b="b"/>
              <a:pathLst>
                <a:path w="36" h="46">
                  <a:moveTo>
                    <a:pt x="17" y="0"/>
                  </a:moveTo>
                  <a:lnTo>
                    <a:pt x="35" y="45"/>
                  </a:lnTo>
                  <a:lnTo>
                    <a:pt x="0" y="15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525" name="Freeform 117"/>
            <p:cNvSpPr>
              <a:spLocks/>
            </p:cNvSpPr>
            <p:nvPr/>
          </p:nvSpPr>
          <p:spPr bwMode="auto">
            <a:xfrm>
              <a:off x="4651" y="2208"/>
              <a:ext cx="356" cy="346"/>
            </a:xfrm>
            <a:custGeom>
              <a:avLst/>
              <a:gdLst/>
              <a:ahLst/>
              <a:cxnLst>
                <a:cxn ang="0">
                  <a:pos x="355" y="0"/>
                </a:cxn>
                <a:cxn ang="0">
                  <a:pos x="0" y="345"/>
                </a:cxn>
                <a:cxn ang="0">
                  <a:pos x="355" y="0"/>
                </a:cxn>
              </a:cxnLst>
              <a:rect l="0" t="0" r="r" b="b"/>
              <a:pathLst>
                <a:path w="356" h="346">
                  <a:moveTo>
                    <a:pt x="355" y="0"/>
                  </a:moveTo>
                  <a:lnTo>
                    <a:pt x="0" y="345"/>
                  </a:lnTo>
                  <a:lnTo>
                    <a:pt x="355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526" name="Freeform 118"/>
            <p:cNvSpPr>
              <a:spLocks/>
            </p:cNvSpPr>
            <p:nvPr/>
          </p:nvSpPr>
          <p:spPr bwMode="auto">
            <a:xfrm>
              <a:off x="4651" y="2513"/>
              <a:ext cx="37" cy="41"/>
            </a:xfrm>
            <a:custGeom>
              <a:avLst/>
              <a:gdLst/>
              <a:ahLst/>
              <a:cxnLst>
                <a:cxn ang="0">
                  <a:pos x="36" y="19"/>
                </a:cxn>
                <a:cxn ang="0">
                  <a:pos x="0" y="40"/>
                </a:cxn>
                <a:cxn ang="0">
                  <a:pos x="24" y="0"/>
                </a:cxn>
              </a:cxnLst>
              <a:rect l="0" t="0" r="r" b="b"/>
              <a:pathLst>
                <a:path w="37" h="41">
                  <a:moveTo>
                    <a:pt x="36" y="19"/>
                  </a:moveTo>
                  <a:lnTo>
                    <a:pt x="0" y="40"/>
                  </a:lnTo>
                  <a:lnTo>
                    <a:pt x="24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527" name="Freeform 119"/>
            <p:cNvSpPr>
              <a:spLocks/>
            </p:cNvSpPr>
            <p:nvPr/>
          </p:nvSpPr>
          <p:spPr bwMode="auto">
            <a:xfrm>
              <a:off x="5031" y="2208"/>
              <a:ext cx="203" cy="3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2" y="345"/>
                </a:cxn>
                <a:cxn ang="0">
                  <a:pos x="0" y="0"/>
                </a:cxn>
              </a:cxnLst>
              <a:rect l="0" t="0" r="r" b="b"/>
              <a:pathLst>
                <a:path w="203" h="346">
                  <a:moveTo>
                    <a:pt x="0" y="0"/>
                  </a:moveTo>
                  <a:lnTo>
                    <a:pt x="202" y="345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528" name="Freeform 120"/>
            <p:cNvSpPr>
              <a:spLocks/>
            </p:cNvSpPr>
            <p:nvPr/>
          </p:nvSpPr>
          <p:spPr bwMode="auto">
            <a:xfrm>
              <a:off x="5202" y="2506"/>
              <a:ext cx="32" cy="48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31" y="47"/>
                </a:cxn>
                <a:cxn ang="0">
                  <a:pos x="0" y="15"/>
                </a:cxn>
              </a:cxnLst>
              <a:rect l="0" t="0" r="r" b="b"/>
              <a:pathLst>
                <a:path w="32" h="48">
                  <a:moveTo>
                    <a:pt x="16" y="0"/>
                  </a:moveTo>
                  <a:lnTo>
                    <a:pt x="31" y="47"/>
                  </a:lnTo>
                  <a:lnTo>
                    <a:pt x="0" y="15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529" name="Freeform 121"/>
            <p:cNvSpPr>
              <a:spLocks/>
            </p:cNvSpPr>
            <p:nvPr/>
          </p:nvSpPr>
          <p:spPr bwMode="auto">
            <a:xfrm>
              <a:off x="4956" y="2208"/>
              <a:ext cx="152" cy="314"/>
            </a:xfrm>
            <a:custGeom>
              <a:avLst/>
              <a:gdLst/>
              <a:ahLst/>
              <a:cxnLst>
                <a:cxn ang="0">
                  <a:pos x="151" y="0"/>
                </a:cxn>
                <a:cxn ang="0">
                  <a:pos x="0" y="313"/>
                </a:cxn>
                <a:cxn ang="0">
                  <a:pos x="151" y="0"/>
                </a:cxn>
              </a:cxnLst>
              <a:rect l="0" t="0" r="r" b="b"/>
              <a:pathLst>
                <a:path w="152" h="314">
                  <a:moveTo>
                    <a:pt x="151" y="0"/>
                  </a:moveTo>
                  <a:lnTo>
                    <a:pt x="0" y="313"/>
                  </a:lnTo>
                  <a:lnTo>
                    <a:pt x="151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530" name="Freeform 122"/>
            <p:cNvSpPr>
              <a:spLocks/>
            </p:cNvSpPr>
            <p:nvPr/>
          </p:nvSpPr>
          <p:spPr bwMode="auto">
            <a:xfrm>
              <a:off x="4956" y="2474"/>
              <a:ext cx="30" cy="48"/>
            </a:xfrm>
            <a:custGeom>
              <a:avLst/>
              <a:gdLst/>
              <a:ahLst/>
              <a:cxnLst>
                <a:cxn ang="0">
                  <a:pos x="29" y="12"/>
                </a:cxn>
                <a:cxn ang="0">
                  <a:pos x="0" y="47"/>
                </a:cxn>
                <a:cxn ang="0">
                  <a:pos x="11" y="0"/>
                </a:cxn>
              </a:cxnLst>
              <a:rect l="0" t="0" r="r" b="b"/>
              <a:pathLst>
                <a:path w="30" h="48">
                  <a:moveTo>
                    <a:pt x="29" y="12"/>
                  </a:moveTo>
                  <a:lnTo>
                    <a:pt x="0" y="47"/>
                  </a:lnTo>
                  <a:lnTo>
                    <a:pt x="11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531" name="Freeform 123"/>
            <p:cNvSpPr>
              <a:spLocks/>
            </p:cNvSpPr>
            <p:nvPr/>
          </p:nvSpPr>
          <p:spPr bwMode="auto">
            <a:xfrm>
              <a:off x="5132" y="2208"/>
              <a:ext cx="1" cy="3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45"/>
                </a:cxn>
                <a:cxn ang="0">
                  <a:pos x="0" y="0"/>
                </a:cxn>
              </a:cxnLst>
              <a:rect l="0" t="0" r="r" b="b"/>
              <a:pathLst>
                <a:path w="1" h="346">
                  <a:moveTo>
                    <a:pt x="0" y="0"/>
                  </a:moveTo>
                  <a:lnTo>
                    <a:pt x="0" y="345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532" name="Freeform 124"/>
            <p:cNvSpPr>
              <a:spLocks/>
            </p:cNvSpPr>
            <p:nvPr/>
          </p:nvSpPr>
          <p:spPr bwMode="auto">
            <a:xfrm>
              <a:off x="5121" y="2504"/>
              <a:ext cx="23" cy="50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10" y="49"/>
                </a:cxn>
                <a:cxn ang="0">
                  <a:pos x="0" y="0"/>
                </a:cxn>
              </a:cxnLst>
              <a:rect l="0" t="0" r="r" b="b"/>
              <a:pathLst>
                <a:path w="23" h="50">
                  <a:moveTo>
                    <a:pt x="22" y="0"/>
                  </a:moveTo>
                  <a:lnTo>
                    <a:pt x="10" y="4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533" name="Rectangle 125"/>
            <p:cNvSpPr>
              <a:spLocks noChangeArrowheads="1"/>
            </p:cNvSpPr>
            <p:nvPr/>
          </p:nvSpPr>
          <p:spPr bwMode="auto">
            <a:xfrm>
              <a:off x="3264" y="1781"/>
              <a:ext cx="576" cy="3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>
              <a:spAutoFit/>
            </a:bodyPr>
            <a:lstStyle/>
            <a:p>
              <a:pPr eaLnBrk="0" hangingPunct="0"/>
              <a:r>
                <a:rPr lang="en-US" sz="1200">
                  <a:solidFill>
                    <a:schemeClr val="accent2"/>
                  </a:solidFill>
                </a:rPr>
                <a:t>Data entries</a:t>
              </a:r>
            </a:p>
          </p:txBody>
        </p:sp>
        <p:sp>
          <p:nvSpPr>
            <p:cNvPr id="17534" name="Rectangle 126"/>
            <p:cNvSpPr>
              <a:spLocks noChangeArrowheads="1"/>
            </p:cNvSpPr>
            <p:nvPr/>
          </p:nvSpPr>
          <p:spPr bwMode="auto">
            <a:xfrm>
              <a:off x="3573" y="2747"/>
              <a:ext cx="818" cy="22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400"/>
                <a:t>Data Records</a:t>
              </a:r>
            </a:p>
          </p:txBody>
        </p:sp>
        <p:sp>
          <p:nvSpPr>
            <p:cNvPr id="17535" name="Rectangle 127"/>
            <p:cNvSpPr>
              <a:spLocks noChangeArrowheads="1"/>
            </p:cNvSpPr>
            <p:nvPr/>
          </p:nvSpPr>
          <p:spPr bwMode="auto">
            <a:xfrm>
              <a:off x="384" y="821"/>
              <a:ext cx="1339" cy="24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>
                  <a:solidFill>
                    <a:srgbClr val="CF0E30"/>
                  </a:solidFill>
                </a:rPr>
                <a:t>CLUSTERED INDEX</a:t>
              </a:r>
            </a:p>
          </p:txBody>
        </p:sp>
        <p:sp>
          <p:nvSpPr>
            <p:cNvPr id="17536" name="Rectangle 128"/>
            <p:cNvSpPr>
              <a:spLocks noChangeArrowheads="1"/>
            </p:cNvSpPr>
            <p:nvPr/>
          </p:nvSpPr>
          <p:spPr bwMode="auto">
            <a:xfrm>
              <a:off x="3648" y="821"/>
              <a:ext cx="1535" cy="24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>
                  <a:solidFill>
                    <a:srgbClr val="CF0E30"/>
                  </a:solidFill>
                </a:rPr>
                <a:t>UNCLUSTERED INDEX</a:t>
              </a:r>
            </a:p>
          </p:txBody>
        </p:sp>
      </p:grpSp>
      <p:sp>
        <p:nvSpPr>
          <p:cNvPr id="17537" name="Text Box 129"/>
          <p:cNvSpPr txBox="1">
            <a:spLocks noChangeArrowheads="1"/>
          </p:cNvSpPr>
          <p:nvPr/>
        </p:nvSpPr>
        <p:spPr bwMode="auto">
          <a:xfrm>
            <a:off x="1828800" y="228600"/>
            <a:ext cx="590073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3600" dirty="0">
                <a:latin typeface="+mn-lt"/>
              </a:rPr>
              <a:t>Clustered or </a:t>
            </a:r>
            <a:r>
              <a:rPr lang="en-US" sz="3600" dirty="0" err="1">
                <a:latin typeface="+mn-lt"/>
              </a:rPr>
              <a:t>Unclustered</a:t>
            </a:r>
            <a:endParaRPr lang="en-US" sz="3600" dirty="0">
              <a:latin typeface="+mn-lt"/>
            </a:endParaRPr>
          </a:p>
        </p:txBody>
      </p:sp>
      <p:sp>
        <p:nvSpPr>
          <p:cNvPr id="17539" name="Text Box 131"/>
          <p:cNvSpPr txBox="1">
            <a:spLocks noChangeArrowheads="1"/>
          </p:cNvSpPr>
          <p:nvPr/>
        </p:nvSpPr>
        <p:spPr bwMode="auto">
          <a:xfrm>
            <a:off x="457200" y="3897313"/>
            <a:ext cx="8229600" cy="1508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 dirty="0">
                <a:latin typeface="+mn-lt"/>
              </a:rPr>
              <a:t>Clustered Index : </a:t>
            </a:r>
          </a:p>
          <a:p>
            <a:pPr lvl="1">
              <a:buFontTx/>
              <a:buChar char="•"/>
            </a:pPr>
            <a:r>
              <a:rPr lang="en-US" sz="1600" dirty="0">
                <a:latin typeface="+mn-lt"/>
              </a:rPr>
              <a:t>  The ordering of data records is organized the same as or close</a:t>
            </a:r>
          </a:p>
          <a:p>
            <a:pPr lvl="1"/>
            <a:r>
              <a:rPr lang="en-US" sz="1600" dirty="0">
                <a:latin typeface="+mn-lt"/>
              </a:rPr>
              <a:t>    to the ordering of data entries in the index</a:t>
            </a:r>
          </a:p>
          <a:p>
            <a:pPr lvl="2">
              <a:buFontTx/>
              <a:buChar char="•"/>
            </a:pPr>
            <a:r>
              <a:rPr lang="en-US" sz="1600" dirty="0">
                <a:latin typeface="+mn-lt"/>
              </a:rPr>
              <a:t>  Sparse index is always clustered, e.g., alternative 1 can be regarded as sparse (why?)</a:t>
            </a:r>
          </a:p>
          <a:p>
            <a:pPr lvl="2">
              <a:buFontTx/>
              <a:buChar char="•"/>
            </a:pPr>
            <a:r>
              <a:rPr lang="en-US" sz="1600" dirty="0">
                <a:latin typeface="+mn-lt"/>
              </a:rPr>
              <a:t>  A clustered index does not have to be sparse (why?)</a:t>
            </a:r>
          </a:p>
          <a:p>
            <a:pPr lvl="1"/>
            <a:endParaRPr lang="en-US" sz="1000" dirty="0">
              <a:latin typeface="+mn-lt"/>
            </a:endParaRPr>
          </a:p>
        </p:txBody>
      </p:sp>
      <p:sp>
        <p:nvSpPr>
          <p:cNvPr id="17541" name="Text Box 133"/>
          <p:cNvSpPr txBox="1">
            <a:spLocks noChangeArrowheads="1"/>
          </p:cNvSpPr>
          <p:nvPr/>
        </p:nvSpPr>
        <p:spPr bwMode="auto">
          <a:xfrm>
            <a:off x="533400" y="5453063"/>
            <a:ext cx="7924800" cy="1100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 dirty="0">
                <a:latin typeface="+mn-lt"/>
              </a:rPr>
              <a:t>Pros and Cons:</a:t>
            </a:r>
          </a:p>
          <a:p>
            <a:pPr lvl="1">
              <a:buFontTx/>
              <a:buChar char="•"/>
            </a:pPr>
            <a:r>
              <a:rPr lang="en-US" sz="1600" dirty="0">
                <a:latin typeface="+mn-lt"/>
              </a:rPr>
              <a:t>  Clustered: maintenance cost high, but great for range search</a:t>
            </a:r>
          </a:p>
          <a:p>
            <a:pPr lvl="1">
              <a:buFontTx/>
              <a:buChar char="•"/>
            </a:pPr>
            <a:r>
              <a:rPr lang="en-US" sz="1600" dirty="0">
                <a:latin typeface="+mn-lt"/>
              </a:rPr>
              <a:t>  </a:t>
            </a:r>
            <a:r>
              <a:rPr lang="en-US" sz="1600" dirty="0" err="1">
                <a:latin typeface="+mn-lt"/>
              </a:rPr>
              <a:t>Unclustered</a:t>
            </a:r>
            <a:r>
              <a:rPr lang="en-US" sz="1600" dirty="0">
                <a:latin typeface="+mn-lt"/>
              </a:rPr>
              <a:t>: low maintenance cost, but high retrieval cost</a:t>
            </a:r>
          </a:p>
          <a:p>
            <a:pPr lvl="2">
              <a:buFontTx/>
              <a:buChar char="•"/>
            </a:pPr>
            <a:r>
              <a:rPr lang="en-US" sz="1600" dirty="0">
                <a:latin typeface="+mn-lt"/>
              </a:rPr>
              <a:t>Retrieving one record may need to load  one page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ChangeArrowheads="1"/>
          </p:cNvSpPr>
          <p:nvPr/>
        </p:nvSpPr>
        <p:spPr bwMode="auto">
          <a:xfrm>
            <a:off x="838200" y="419100"/>
            <a:ext cx="7772400" cy="1104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ctr"/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+mn-lt"/>
              </a:rPr>
              <a:t>Dense/Sparse? </a:t>
            </a:r>
          </a:p>
          <a:p>
            <a:pPr algn="ctr"/>
            <a:r>
              <a:rPr lang="en-US" sz="3600" dirty="0">
                <a:solidFill>
                  <a:schemeClr val="tx2"/>
                </a:solidFill>
                <a:latin typeface="+mn-lt"/>
              </a:rPr>
              <a:t>Clustered/</a:t>
            </a:r>
            <a:r>
              <a:rPr lang="en-US" sz="3600" dirty="0" err="1">
                <a:solidFill>
                  <a:schemeClr val="tx2"/>
                </a:solidFill>
                <a:latin typeface="+mn-lt"/>
              </a:rPr>
              <a:t>Unclustered</a:t>
            </a:r>
            <a:r>
              <a:rPr lang="en-US" sz="3600" dirty="0">
                <a:solidFill>
                  <a:schemeClr val="tx2"/>
                </a:solidFill>
                <a:latin typeface="+mn-lt"/>
              </a:rPr>
              <a:t> ? </a:t>
            </a:r>
          </a:p>
        </p:txBody>
      </p:sp>
      <p:sp>
        <p:nvSpPr>
          <p:cNvPr id="217091" name="Freeform 3"/>
          <p:cNvSpPr>
            <a:spLocks/>
          </p:cNvSpPr>
          <p:nvPr/>
        </p:nvSpPr>
        <p:spPr bwMode="auto">
          <a:xfrm>
            <a:off x="3271838" y="2535238"/>
            <a:ext cx="557212" cy="465137"/>
          </a:xfrm>
          <a:custGeom>
            <a:avLst/>
            <a:gdLst/>
            <a:ahLst/>
            <a:cxnLst>
              <a:cxn ang="0">
                <a:pos x="0" y="292"/>
              </a:cxn>
              <a:cxn ang="0">
                <a:pos x="0" y="0"/>
              </a:cxn>
              <a:cxn ang="0">
                <a:pos x="350" y="0"/>
              </a:cxn>
              <a:cxn ang="0">
                <a:pos x="350" y="292"/>
              </a:cxn>
              <a:cxn ang="0">
                <a:pos x="0" y="292"/>
              </a:cxn>
            </a:cxnLst>
            <a:rect l="0" t="0" r="r" b="b"/>
            <a:pathLst>
              <a:path w="351" h="293">
                <a:moveTo>
                  <a:pt x="0" y="292"/>
                </a:moveTo>
                <a:lnTo>
                  <a:pt x="0" y="0"/>
                </a:lnTo>
                <a:lnTo>
                  <a:pt x="350" y="0"/>
                </a:lnTo>
                <a:lnTo>
                  <a:pt x="350" y="292"/>
                </a:lnTo>
                <a:lnTo>
                  <a:pt x="0" y="292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092" name="Freeform 4"/>
          <p:cNvSpPr>
            <a:spLocks/>
          </p:cNvSpPr>
          <p:nvPr/>
        </p:nvSpPr>
        <p:spPr bwMode="auto">
          <a:xfrm>
            <a:off x="3365500" y="2535238"/>
            <a:ext cx="1588" cy="4651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0"/>
              </a:cxn>
            </a:cxnLst>
            <a:rect l="0" t="0" r="r" b="b"/>
            <a:pathLst>
              <a:path w="1" h="293">
                <a:moveTo>
                  <a:pt x="0" y="0"/>
                </a:moveTo>
                <a:lnTo>
                  <a:pt x="0" y="292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093" name="Freeform 5"/>
          <p:cNvSpPr>
            <a:spLocks/>
          </p:cNvSpPr>
          <p:nvPr/>
        </p:nvSpPr>
        <p:spPr bwMode="auto">
          <a:xfrm>
            <a:off x="3827463" y="2535238"/>
            <a:ext cx="560387" cy="465137"/>
          </a:xfrm>
          <a:custGeom>
            <a:avLst/>
            <a:gdLst/>
            <a:ahLst/>
            <a:cxnLst>
              <a:cxn ang="0">
                <a:pos x="0" y="292"/>
              </a:cxn>
              <a:cxn ang="0">
                <a:pos x="0" y="0"/>
              </a:cxn>
              <a:cxn ang="0">
                <a:pos x="352" y="0"/>
              </a:cxn>
              <a:cxn ang="0">
                <a:pos x="352" y="292"/>
              </a:cxn>
              <a:cxn ang="0">
                <a:pos x="0" y="292"/>
              </a:cxn>
            </a:cxnLst>
            <a:rect l="0" t="0" r="r" b="b"/>
            <a:pathLst>
              <a:path w="353" h="293">
                <a:moveTo>
                  <a:pt x="0" y="292"/>
                </a:moveTo>
                <a:lnTo>
                  <a:pt x="0" y="0"/>
                </a:lnTo>
                <a:lnTo>
                  <a:pt x="352" y="0"/>
                </a:lnTo>
                <a:lnTo>
                  <a:pt x="352" y="292"/>
                </a:lnTo>
                <a:lnTo>
                  <a:pt x="0" y="292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094" name="Freeform 6"/>
          <p:cNvSpPr>
            <a:spLocks/>
          </p:cNvSpPr>
          <p:nvPr/>
        </p:nvSpPr>
        <p:spPr bwMode="auto">
          <a:xfrm>
            <a:off x="3922713" y="2535238"/>
            <a:ext cx="1587" cy="4651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0"/>
              </a:cxn>
            </a:cxnLst>
            <a:rect l="0" t="0" r="r" b="b"/>
            <a:pathLst>
              <a:path w="1" h="293">
                <a:moveTo>
                  <a:pt x="0" y="0"/>
                </a:moveTo>
                <a:lnTo>
                  <a:pt x="0" y="292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095" name="Freeform 7"/>
          <p:cNvSpPr>
            <a:spLocks/>
          </p:cNvSpPr>
          <p:nvPr/>
        </p:nvSpPr>
        <p:spPr bwMode="auto">
          <a:xfrm>
            <a:off x="4386263" y="2535238"/>
            <a:ext cx="558800" cy="465137"/>
          </a:xfrm>
          <a:custGeom>
            <a:avLst/>
            <a:gdLst/>
            <a:ahLst/>
            <a:cxnLst>
              <a:cxn ang="0">
                <a:pos x="0" y="292"/>
              </a:cxn>
              <a:cxn ang="0">
                <a:pos x="0" y="0"/>
              </a:cxn>
              <a:cxn ang="0">
                <a:pos x="351" y="0"/>
              </a:cxn>
              <a:cxn ang="0">
                <a:pos x="351" y="292"/>
              </a:cxn>
              <a:cxn ang="0">
                <a:pos x="0" y="292"/>
              </a:cxn>
            </a:cxnLst>
            <a:rect l="0" t="0" r="r" b="b"/>
            <a:pathLst>
              <a:path w="352" h="293">
                <a:moveTo>
                  <a:pt x="0" y="292"/>
                </a:moveTo>
                <a:lnTo>
                  <a:pt x="0" y="0"/>
                </a:lnTo>
                <a:lnTo>
                  <a:pt x="351" y="0"/>
                </a:lnTo>
                <a:lnTo>
                  <a:pt x="351" y="292"/>
                </a:lnTo>
                <a:lnTo>
                  <a:pt x="0" y="292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096" name="Freeform 8"/>
          <p:cNvSpPr>
            <a:spLocks/>
          </p:cNvSpPr>
          <p:nvPr/>
        </p:nvSpPr>
        <p:spPr bwMode="auto">
          <a:xfrm>
            <a:off x="4479925" y="2535238"/>
            <a:ext cx="1588" cy="4651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0"/>
              </a:cxn>
            </a:cxnLst>
            <a:rect l="0" t="0" r="r" b="b"/>
            <a:pathLst>
              <a:path w="1" h="293">
                <a:moveTo>
                  <a:pt x="0" y="0"/>
                </a:moveTo>
                <a:lnTo>
                  <a:pt x="0" y="292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097" name="Freeform 9"/>
          <p:cNvSpPr>
            <a:spLocks/>
          </p:cNvSpPr>
          <p:nvPr/>
        </p:nvSpPr>
        <p:spPr bwMode="auto">
          <a:xfrm>
            <a:off x="4943475" y="2535238"/>
            <a:ext cx="560388" cy="465137"/>
          </a:xfrm>
          <a:custGeom>
            <a:avLst/>
            <a:gdLst/>
            <a:ahLst/>
            <a:cxnLst>
              <a:cxn ang="0">
                <a:pos x="0" y="292"/>
              </a:cxn>
              <a:cxn ang="0">
                <a:pos x="0" y="0"/>
              </a:cxn>
              <a:cxn ang="0">
                <a:pos x="352" y="0"/>
              </a:cxn>
              <a:cxn ang="0">
                <a:pos x="352" y="292"/>
              </a:cxn>
              <a:cxn ang="0">
                <a:pos x="0" y="292"/>
              </a:cxn>
            </a:cxnLst>
            <a:rect l="0" t="0" r="r" b="b"/>
            <a:pathLst>
              <a:path w="353" h="293">
                <a:moveTo>
                  <a:pt x="0" y="292"/>
                </a:moveTo>
                <a:lnTo>
                  <a:pt x="0" y="0"/>
                </a:lnTo>
                <a:lnTo>
                  <a:pt x="352" y="0"/>
                </a:lnTo>
                <a:lnTo>
                  <a:pt x="352" y="292"/>
                </a:lnTo>
                <a:lnTo>
                  <a:pt x="0" y="292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098" name="Freeform 10"/>
          <p:cNvSpPr>
            <a:spLocks/>
          </p:cNvSpPr>
          <p:nvPr/>
        </p:nvSpPr>
        <p:spPr bwMode="auto">
          <a:xfrm>
            <a:off x="5035550" y="2535238"/>
            <a:ext cx="1588" cy="4651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0"/>
              </a:cxn>
            </a:cxnLst>
            <a:rect l="0" t="0" r="r" b="b"/>
            <a:pathLst>
              <a:path w="1" h="293">
                <a:moveTo>
                  <a:pt x="0" y="0"/>
                </a:moveTo>
                <a:lnTo>
                  <a:pt x="0" y="292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099" name="Freeform 11"/>
          <p:cNvSpPr>
            <a:spLocks/>
          </p:cNvSpPr>
          <p:nvPr/>
        </p:nvSpPr>
        <p:spPr bwMode="auto">
          <a:xfrm>
            <a:off x="5502275" y="2535238"/>
            <a:ext cx="93663" cy="465137"/>
          </a:xfrm>
          <a:custGeom>
            <a:avLst/>
            <a:gdLst/>
            <a:ahLst/>
            <a:cxnLst>
              <a:cxn ang="0">
                <a:pos x="0" y="292"/>
              </a:cxn>
              <a:cxn ang="0">
                <a:pos x="0" y="0"/>
              </a:cxn>
              <a:cxn ang="0">
                <a:pos x="58" y="0"/>
              </a:cxn>
              <a:cxn ang="0">
                <a:pos x="58" y="292"/>
              </a:cxn>
              <a:cxn ang="0">
                <a:pos x="0" y="292"/>
              </a:cxn>
            </a:cxnLst>
            <a:rect l="0" t="0" r="r" b="b"/>
            <a:pathLst>
              <a:path w="59" h="293">
                <a:moveTo>
                  <a:pt x="0" y="292"/>
                </a:moveTo>
                <a:lnTo>
                  <a:pt x="0" y="0"/>
                </a:lnTo>
                <a:lnTo>
                  <a:pt x="58" y="0"/>
                </a:lnTo>
                <a:lnTo>
                  <a:pt x="58" y="292"/>
                </a:lnTo>
                <a:lnTo>
                  <a:pt x="0" y="292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100" name="Freeform 12"/>
          <p:cNvSpPr>
            <a:spLocks/>
          </p:cNvSpPr>
          <p:nvPr/>
        </p:nvSpPr>
        <p:spPr bwMode="auto">
          <a:xfrm>
            <a:off x="7034213" y="3970338"/>
            <a:ext cx="373062" cy="373062"/>
          </a:xfrm>
          <a:custGeom>
            <a:avLst/>
            <a:gdLst/>
            <a:ahLst/>
            <a:cxnLst>
              <a:cxn ang="0">
                <a:pos x="0" y="234"/>
              </a:cxn>
              <a:cxn ang="0">
                <a:pos x="0" y="0"/>
              </a:cxn>
              <a:cxn ang="0">
                <a:pos x="234" y="0"/>
              </a:cxn>
              <a:cxn ang="0">
                <a:pos x="234" y="234"/>
              </a:cxn>
              <a:cxn ang="0">
                <a:pos x="0" y="234"/>
              </a:cxn>
            </a:cxnLst>
            <a:rect l="0" t="0" r="r" b="b"/>
            <a:pathLst>
              <a:path w="235" h="235">
                <a:moveTo>
                  <a:pt x="0" y="234"/>
                </a:moveTo>
                <a:lnTo>
                  <a:pt x="0" y="0"/>
                </a:lnTo>
                <a:lnTo>
                  <a:pt x="234" y="0"/>
                </a:lnTo>
                <a:lnTo>
                  <a:pt x="234" y="234"/>
                </a:lnTo>
                <a:lnTo>
                  <a:pt x="0" y="234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101" name="Freeform 13"/>
          <p:cNvSpPr>
            <a:spLocks/>
          </p:cNvSpPr>
          <p:nvPr/>
        </p:nvSpPr>
        <p:spPr bwMode="auto">
          <a:xfrm>
            <a:off x="7405688" y="3970338"/>
            <a:ext cx="373062" cy="373062"/>
          </a:xfrm>
          <a:custGeom>
            <a:avLst/>
            <a:gdLst/>
            <a:ahLst/>
            <a:cxnLst>
              <a:cxn ang="0">
                <a:pos x="0" y="234"/>
              </a:cxn>
              <a:cxn ang="0">
                <a:pos x="0" y="0"/>
              </a:cxn>
              <a:cxn ang="0">
                <a:pos x="234" y="0"/>
              </a:cxn>
              <a:cxn ang="0">
                <a:pos x="234" y="234"/>
              </a:cxn>
              <a:cxn ang="0">
                <a:pos x="0" y="234"/>
              </a:cxn>
            </a:cxnLst>
            <a:rect l="0" t="0" r="r" b="b"/>
            <a:pathLst>
              <a:path w="235" h="235">
                <a:moveTo>
                  <a:pt x="0" y="234"/>
                </a:moveTo>
                <a:lnTo>
                  <a:pt x="0" y="0"/>
                </a:lnTo>
                <a:lnTo>
                  <a:pt x="234" y="0"/>
                </a:lnTo>
                <a:lnTo>
                  <a:pt x="234" y="234"/>
                </a:lnTo>
                <a:lnTo>
                  <a:pt x="0" y="234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102" name="Freeform 14"/>
          <p:cNvSpPr>
            <a:spLocks/>
          </p:cNvSpPr>
          <p:nvPr/>
        </p:nvSpPr>
        <p:spPr bwMode="auto">
          <a:xfrm>
            <a:off x="7777163" y="3970338"/>
            <a:ext cx="374650" cy="373062"/>
          </a:xfrm>
          <a:custGeom>
            <a:avLst/>
            <a:gdLst/>
            <a:ahLst/>
            <a:cxnLst>
              <a:cxn ang="0">
                <a:pos x="0" y="234"/>
              </a:cxn>
              <a:cxn ang="0">
                <a:pos x="0" y="0"/>
              </a:cxn>
              <a:cxn ang="0">
                <a:pos x="235" y="0"/>
              </a:cxn>
              <a:cxn ang="0">
                <a:pos x="235" y="234"/>
              </a:cxn>
              <a:cxn ang="0">
                <a:pos x="0" y="234"/>
              </a:cxn>
            </a:cxnLst>
            <a:rect l="0" t="0" r="r" b="b"/>
            <a:pathLst>
              <a:path w="236" h="235">
                <a:moveTo>
                  <a:pt x="0" y="234"/>
                </a:moveTo>
                <a:lnTo>
                  <a:pt x="0" y="0"/>
                </a:lnTo>
                <a:lnTo>
                  <a:pt x="235" y="0"/>
                </a:lnTo>
                <a:lnTo>
                  <a:pt x="235" y="234"/>
                </a:lnTo>
                <a:lnTo>
                  <a:pt x="0" y="234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103" name="Freeform 15"/>
          <p:cNvSpPr>
            <a:spLocks/>
          </p:cNvSpPr>
          <p:nvPr/>
        </p:nvSpPr>
        <p:spPr bwMode="auto">
          <a:xfrm>
            <a:off x="8150225" y="3970338"/>
            <a:ext cx="371475" cy="373062"/>
          </a:xfrm>
          <a:custGeom>
            <a:avLst/>
            <a:gdLst/>
            <a:ahLst/>
            <a:cxnLst>
              <a:cxn ang="0">
                <a:pos x="0" y="234"/>
              </a:cxn>
              <a:cxn ang="0">
                <a:pos x="0" y="0"/>
              </a:cxn>
              <a:cxn ang="0">
                <a:pos x="233" y="0"/>
              </a:cxn>
              <a:cxn ang="0">
                <a:pos x="233" y="234"/>
              </a:cxn>
              <a:cxn ang="0">
                <a:pos x="0" y="234"/>
              </a:cxn>
            </a:cxnLst>
            <a:rect l="0" t="0" r="r" b="b"/>
            <a:pathLst>
              <a:path w="234" h="235">
                <a:moveTo>
                  <a:pt x="0" y="234"/>
                </a:moveTo>
                <a:lnTo>
                  <a:pt x="0" y="0"/>
                </a:lnTo>
                <a:lnTo>
                  <a:pt x="233" y="0"/>
                </a:lnTo>
                <a:lnTo>
                  <a:pt x="233" y="234"/>
                </a:lnTo>
                <a:lnTo>
                  <a:pt x="0" y="234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104" name="Freeform 16"/>
          <p:cNvSpPr>
            <a:spLocks/>
          </p:cNvSpPr>
          <p:nvPr/>
        </p:nvSpPr>
        <p:spPr bwMode="auto">
          <a:xfrm>
            <a:off x="346075" y="3970338"/>
            <a:ext cx="373063" cy="373062"/>
          </a:xfrm>
          <a:custGeom>
            <a:avLst/>
            <a:gdLst/>
            <a:ahLst/>
            <a:cxnLst>
              <a:cxn ang="0">
                <a:pos x="0" y="234"/>
              </a:cxn>
              <a:cxn ang="0">
                <a:pos x="0" y="0"/>
              </a:cxn>
              <a:cxn ang="0">
                <a:pos x="234" y="0"/>
              </a:cxn>
              <a:cxn ang="0">
                <a:pos x="234" y="234"/>
              </a:cxn>
              <a:cxn ang="0">
                <a:pos x="0" y="234"/>
              </a:cxn>
            </a:cxnLst>
            <a:rect l="0" t="0" r="r" b="b"/>
            <a:pathLst>
              <a:path w="235" h="235">
                <a:moveTo>
                  <a:pt x="0" y="234"/>
                </a:moveTo>
                <a:lnTo>
                  <a:pt x="0" y="0"/>
                </a:lnTo>
                <a:lnTo>
                  <a:pt x="234" y="0"/>
                </a:lnTo>
                <a:lnTo>
                  <a:pt x="234" y="234"/>
                </a:lnTo>
                <a:lnTo>
                  <a:pt x="0" y="234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105" name="Freeform 17"/>
          <p:cNvSpPr>
            <a:spLocks/>
          </p:cNvSpPr>
          <p:nvPr/>
        </p:nvSpPr>
        <p:spPr bwMode="auto">
          <a:xfrm>
            <a:off x="717550" y="3970338"/>
            <a:ext cx="373063" cy="373062"/>
          </a:xfrm>
          <a:custGeom>
            <a:avLst/>
            <a:gdLst/>
            <a:ahLst/>
            <a:cxnLst>
              <a:cxn ang="0">
                <a:pos x="0" y="234"/>
              </a:cxn>
              <a:cxn ang="0">
                <a:pos x="0" y="0"/>
              </a:cxn>
              <a:cxn ang="0">
                <a:pos x="234" y="0"/>
              </a:cxn>
              <a:cxn ang="0">
                <a:pos x="234" y="234"/>
              </a:cxn>
              <a:cxn ang="0">
                <a:pos x="0" y="234"/>
              </a:cxn>
            </a:cxnLst>
            <a:rect l="0" t="0" r="r" b="b"/>
            <a:pathLst>
              <a:path w="235" h="235">
                <a:moveTo>
                  <a:pt x="0" y="234"/>
                </a:moveTo>
                <a:lnTo>
                  <a:pt x="0" y="0"/>
                </a:lnTo>
                <a:lnTo>
                  <a:pt x="234" y="0"/>
                </a:lnTo>
                <a:lnTo>
                  <a:pt x="234" y="234"/>
                </a:lnTo>
                <a:lnTo>
                  <a:pt x="0" y="234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106" name="Freeform 18"/>
          <p:cNvSpPr>
            <a:spLocks/>
          </p:cNvSpPr>
          <p:nvPr/>
        </p:nvSpPr>
        <p:spPr bwMode="auto">
          <a:xfrm>
            <a:off x="1089025" y="3970338"/>
            <a:ext cx="373063" cy="373062"/>
          </a:xfrm>
          <a:custGeom>
            <a:avLst/>
            <a:gdLst/>
            <a:ahLst/>
            <a:cxnLst>
              <a:cxn ang="0">
                <a:pos x="0" y="234"/>
              </a:cxn>
              <a:cxn ang="0">
                <a:pos x="0" y="0"/>
              </a:cxn>
              <a:cxn ang="0">
                <a:pos x="234" y="0"/>
              </a:cxn>
              <a:cxn ang="0">
                <a:pos x="234" y="234"/>
              </a:cxn>
              <a:cxn ang="0">
                <a:pos x="0" y="234"/>
              </a:cxn>
            </a:cxnLst>
            <a:rect l="0" t="0" r="r" b="b"/>
            <a:pathLst>
              <a:path w="235" h="235">
                <a:moveTo>
                  <a:pt x="0" y="234"/>
                </a:moveTo>
                <a:lnTo>
                  <a:pt x="0" y="0"/>
                </a:lnTo>
                <a:lnTo>
                  <a:pt x="234" y="0"/>
                </a:lnTo>
                <a:lnTo>
                  <a:pt x="234" y="234"/>
                </a:lnTo>
                <a:lnTo>
                  <a:pt x="0" y="234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107" name="Freeform 19"/>
          <p:cNvSpPr>
            <a:spLocks/>
          </p:cNvSpPr>
          <p:nvPr/>
        </p:nvSpPr>
        <p:spPr bwMode="auto">
          <a:xfrm>
            <a:off x="1460500" y="3970338"/>
            <a:ext cx="373063" cy="373062"/>
          </a:xfrm>
          <a:custGeom>
            <a:avLst/>
            <a:gdLst/>
            <a:ahLst/>
            <a:cxnLst>
              <a:cxn ang="0">
                <a:pos x="0" y="234"/>
              </a:cxn>
              <a:cxn ang="0">
                <a:pos x="0" y="0"/>
              </a:cxn>
              <a:cxn ang="0">
                <a:pos x="234" y="0"/>
              </a:cxn>
              <a:cxn ang="0">
                <a:pos x="234" y="234"/>
              </a:cxn>
              <a:cxn ang="0">
                <a:pos x="0" y="234"/>
              </a:cxn>
            </a:cxnLst>
            <a:rect l="0" t="0" r="r" b="b"/>
            <a:pathLst>
              <a:path w="235" h="235">
                <a:moveTo>
                  <a:pt x="0" y="234"/>
                </a:moveTo>
                <a:lnTo>
                  <a:pt x="0" y="0"/>
                </a:lnTo>
                <a:lnTo>
                  <a:pt x="234" y="0"/>
                </a:lnTo>
                <a:lnTo>
                  <a:pt x="234" y="234"/>
                </a:lnTo>
                <a:lnTo>
                  <a:pt x="0" y="234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108" name="Freeform 20"/>
          <p:cNvSpPr>
            <a:spLocks/>
          </p:cNvSpPr>
          <p:nvPr/>
        </p:nvSpPr>
        <p:spPr bwMode="auto">
          <a:xfrm>
            <a:off x="2017713" y="3970338"/>
            <a:ext cx="373062" cy="373062"/>
          </a:xfrm>
          <a:custGeom>
            <a:avLst/>
            <a:gdLst/>
            <a:ahLst/>
            <a:cxnLst>
              <a:cxn ang="0">
                <a:pos x="0" y="234"/>
              </a:cxn>
              <a:cxn ang="0">
                <a:pos x="0" y="0"/>
              </a:cxn>
              <a:cxn ang="0">
                <a:pos x="234" y="0"/>
              </a:cxn>
              <a:cxn ang="0">
                <a:pos x="234" y="234"/>
              </a:cxn>
              <a:cxn ang="0">
                <a:pos x="0" y="234"/>
              </a:cxn>
            </a:cxnLst>
            <a:rect l="0" t="0" r="r" b="b"/>
            <a:pathLst>
              <a:path w="235" h="235">
                <a:moveTo>
                  <a:pt x="0" y="234"/>
                </a:moveTo>
                <a:lnTo>
                  <a:pt x="0" y="0"/>
                </a:lnTo>
                <a:lnTo>
                  <a:pt x="234" y="0"/>
                </a:lnTo>
                <a:lnTo>
                  <a:pt x="234" y="234"/>
                </a:lnTo>
                <a:lnTo>
                  <a:pt x="0" y="234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109" name="Freeform 21"/>
          <p:cNvSpPr>
            <a:spLocks/>
          </p:cNvSpPr>
          <p:nvPr/>
        </p:nvSpPr>
        <p:spPr bwMode="auto">
          <a:xfrm>
            <a:off x="2389188" y="3970338"/>
            <a:ext cx="373062" cy="373062"/>
          </a:xfrm>
          <a:custGeom>
            <a:avLst/>
            <a:gdLst/>
            <a:ahLst/>
            <a:cxnLst>
              <a:cxn ang="0">
                <a:pos x="0" y="234"/>
              </a:cxn>
              <a:cxn ang="0">
                <a:pos x="0" y="0"/>
              </a:cxn>
              <a:cxn ang="0">
                <a:pos x="234" y="0"/>
              </a:cxn>
              <a:cxn ang="0">
                <a:pos x="234" y="234"/>
              </a:cxn>
              <a:cxn ang="0">
                <a:pos x="0" y="234"/>
              </a:cxn>
            </a:cxnLst>
            <a:rect l="0" t="0" r="r" b="b"/>
            <a:pathLst>
              <a:path w="235" h="235">
                <a:moveTo>
                  <a:pt x="0" y="234"/>
                </a:moveTo>
                <a:lnTo>
                  <a:pt x="0" y="0"/>
                </a:lnTo>
                <a:lnTo>
                  <a:pt x="234" y="0"/>
                </a:lnTo>
                <a:lnTo>
                  <a:pt x="234" y="234"/>
                </a:lnTo>
                <a:lnTo>
                  <a:pt x="0" y="234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110" name="Freeform 22"/>
          <p:cNvSpPr>
            <a:spLocks/>
          </p:cNvSpPr>
          <p:nvPr/>
        </p:nvSpPr>
        <p:spPr bwMode="auto">
          <a:xfrm>
            <a:off x="2760663" y="3970338"/>
            <a:ext cx="373062" cy="373062"/>
          </a:xfrm>
          <a:custGeom>
            <a:avLst/>
            <a:gdLst/>
            <a:ahLst/>
            <a:cxnLst>
              <a:cxn ang="0">
                <a:pos x="0" y="234"/>
              </a:cxn>
              <a:cxn ang="0">
                <a:pos x="0" y="0"/>
              </a:cxn>
              <a:cxn ang="0">
                <a:pos x="234" y="0"/>
              </a:cxn>
              <a:cxn ang="0">
                <a:pos x="234" y="234"/>
              </a:cxn>
              <a:cxn ang="0">
                <a:pos x="0" y="234"/>
              </a:cxn>
            </a:cxnLst>
            <a:rect l="0" t="0" r="r" b="b"/>
            <a:pathLst>
              <a:path w="235" h="235">
                <a:moveTo>
                  <a:pt x="0" y="234"/>
                </a:moveTo>
                <a:lnTo>
                  <a:pt x="0" y="0"/>
                </a:lnTo>
                <a:lnTo>
                  <a:pt x="234" y="0"/>
                </a:lnTo>
                <a:lnTo>
                  <a:pt x="234" y="234"/>
                </a:lnTo>
                <a:lnTo>
                  <a:pt x="0" y="234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111" name="Freeform 23"/>
          <p:cNvSpPr>
            <a:spLocks/>
          </p:cNvSpPr>
          <p:nvPr/>
        </p:nvSpPr>
        <p:spPr bwMode="auto">
          <a:xfrm>
            <a:off x="3132138" y="3970338"/>
            <a:ext cx="373062" cy="373062"/>
          </a:xfrm>
          <a:custGeom>
            <a:avLst/>
            <a:gdLst/>
            <a:ahLst/>
            <a:cxnLst>
              <a:cxn ang="0">
                <a:pos x="0" y="234"/>
              </a:cxn>
              <a:cxn ang="0">
                <a:pos x="0" y="0"/>
              </a:cxn>
              <a:cxn ang="0">
                <a:pos x="234" y="0"/>
              </a:cxn>
              <a:cxn ang="0">
                <a:pos x="234" y="234"/>
              </a:cxn>
              <a:cxn ang="0">
                <a:pos x="0" y="234"/>
              </a:cxn>
            </a:cxnLst>
            <a:rect l="0" t="0" r="r" b="b"/>
            <a:pathLst>
              <a:path w="235" h="235">
                <a:moveTo>
                  <a:pt x="0" y="234"/>
                </a:moveTo>
                <a:lnTo>
                  <a:pt x="0" y="0"/>
                </a:lnTo>
                <a:lnTo>
                  <a:pt x="234" y="0"/>
                </a:lnTo>
                <a:lnTo>
                  <a:pt x="234" y="234"/>
                </a:lnTo>
                <a:lnTo>
                  <a:pt x="0" y="234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112" name="Freeform 24"/>
          <p:cNvSpPr>
            <a:spLocks/>
          </p:cNvSpPr>
          <p:nvPr/>
        </p:nvSpPr>
        <p:spPr bwMode="auto">
          <a:xfrm>
            <a:off x="3689350" y="3970338"/>
            <a:ext cx="373063" cy="373062"/>
          </a:xfrm>
          <a:custGeom>
            <a:avLst/>
            <a:gdLst/>
            <a:ahLst/>
            <a:cxnLst>
              <a:cxn ang="0">
                <a:pos x="0" y="234"/>
              </a:cxn>
              <a:cxn ang="0">
                <a:pos x="0" y="0"/>
              </a:cxn>
              <a:cxn ang="0">
                <a:pos x="234" y="0"/>
              </a:cxn>
              <a:cxn ang="0">
                <a:pos x="234" y="234"/>
              </a:cxn>
              <a:cxn ang="0">
                <a:pos x="0" y="234"/>
              </a:cxn>
            </a:cxnLst>
            <a:rect l="0" t="0" r="r" b="b"/>
            <a:pathLst>
              <a:path w="235" h="235">
                <a:moveTo>
                  <a:pt x="0" y="234"/>
                </a:moveTo>
                <a:lnTo>
                  <a:pt x="0" y="0"/>
                </a:lnTo>
                <a:lnTo>
                  <a:pt x="234" y="0"/>
                </a:lnTo>
                <a:lnTo>
                  <a:pt x="234" y="234"/>
                </a:lnTo>
                <a:lnTo>
                  <a:pt x="0" y="234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113" name="Freeform 25"/>
          <p:cNvSpPr>
            <a:spLocks/>
          </p:cNvSpPr>
          <p:nvPr/>
        </p:nvSpPr>
        <p:spPr bwMode="auto">
          <a:xfrm>
            <a:off x="4060825" y="3970338"/>
            <a:ext cx="373063" cy="373062"/>
          </a:xfrm>
          <a:custGeom>
            <a:avLst/>
            <a:gdLst/>
            <a:ahLst/>
            <a:cxnLst>
              <a:cxn ang="0">
                <a:pos x="0" y="234"/>
              </a:cxn>
              <a:cxn ang="0">
                <a:pos x="0" y="0"/>
              </a:cxn>
              <a:cxn ang="0">
                <a:pos x="234" y="0"/>
              </a:cxn>
              <a:cxn ang="0">
                <a:pos x="234" y="234"/>
              </a:cxn>
              <a:cxn ang="0">
                <a:pos x="0" y="234"/>
              </a:cxn>
            </a:cxnLst>
            <a:rect l="0" t="0" r="r" b="b"/>
            <a:pathLst>
              <a:path w="235" h="235">
                <a:moveTo>
                  <a:pt x="0" y="234"/>
                </a:moveTo>
                <a:lnTo>
                  <a:pt x="0" y="0"/>
                </a:lnTo>
                <a:lnTo>
                  <a:pt x="234" y="0"/>
                </a:lnTo>
                <a:lnTo>
                  <a:pt x="234" y="234"/>
                </a:lnTo>
                <a:lnTo>
                  <a:pt x="0" y="234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114" name="Freeform 26"/>
          <p:cNvSpPr>
            <a:spLocks/>
          </p:cNvSpPr>
          <p:nvPr/>
        </p:nvSpPr>
        <p:spPr bwMode="auto">
          <a:xfrm>
            <a:off x="4432300" y="3970338"/>
            <a:ext cx="374650" cy="373062"/>
          </a:xfrm>
          <a:custGeom>
            <a:avLst/>
            <a:gdLst/>
            <a:ahLst/>
            <a:cxnLst>
              <a:cxn ang="0">
                <a:pos x="0" y="234"/>
              </a:cxn>
              <a:cxn ang="0">
                <a:pos x="0" y="0"/>
              </a:cxn>
              <a:cxn ang="0">
                <a:pos x="235" y="0"/>
              </a:cxn>
              <a:cxn ang="0">
                <a:pos x="235" y="234"/>
              </a:cxn>
              <a:cxn ang="0">
                <a:pos x="0" y="234"/>
              </a:cxn>
            </a:cxnLst>
            <a:rect l="0" t="0" r="r" b="b"/>
            <a:pathLst>
              <a:path w="236" h="235">
                <a:moveTo>
                  <a:pt x="0" y="234"/>
                </a:moveTo>
                <a:lnTo>
                  <a:pt x="0" y="0"/>
                </a:lnTo>
                <a:lnTo>
                  <a:pt x="235" y="0"/>
                </a:lnTo>
                <a:lnTo>
                  <a:pt x="235" y="234"/>
                </a:lnTo>
                <a:lnTo>
                  <a:pt x="0" y="234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115" name="Freeform 27"/>
          <p:cNvSpPr>
            <a:spLocks/>
          </p:cNvSpPr>
          <p:nvPr/>
        </p:nvSpPr>
        <p:spPr bwMode="auto">
          <a:xfrm>
            <a:off x="4805363" y="3970338"/>
            <a:ext cx="373062" cy="373062"/>
          </a:xfrm>
          <a:custGeom>
            <a:avLst/>
            <a:gdLst/>
            <a:ahLst/>
            <a:cxnLst>
              <a:cxn ang="0">
                <a:pos x="0" y="234"/>
              </a:cxn>
              <a:cxn ang="0">
                <a:pos x="0" y="0"/>
              </a:cxn>
              <a:cxn ang="0">
                <a:pos x="234" y="0"/>
              </a:cxn>
              <a:cxn ang="0">
                <a:pos x="234" y="234"/>
              </a:cxn>
              <a:cxn ang="0">
                <a:pos x="0" y="234"/>
              </a:cxn>
            </a:cxnLst>
            <a:rect l="0" t="0" r="r" b="b"/>
            <a:pathLst>
              <a:path w="235" h="235">
                <a:moveTo>
                  <a:pt x="0" y="234"/>
                </a:moveTo>
                <a:lnTo>
                  <a:pt x="0" y="0"/>
                </a:lnTo>
                <a:lnTo>
                  <a:pt x="234" y="0"/>
                </a:lnTo>
                <a:lnTo>
                  <a:pt x="234" y="234"/>
                </a:lnTo>
                <a:lnTo>
                  <a:pt x="0" y="234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116" name="Freeform 28"/>
          <p:cNvSpPr>
            <a:spLocks/>
          </p:cNvSpPr>
          <p:nvPr/>
        </p:nvSpPr>
        <p:spPr bwMode="auto">
          <a:xfrm>
            <a:off x="5360988" y="3970338"/>
            <a:ext cx="374650" cy="373062"/>
          </a:xfrm>
          <a:custGeom>
            <a:avLst/>
            <a:gdLst/>
            <a:ahLst/>
            <a:cxnLst>
              <a:cxn ang="0">
                <a:pos x="0" y="234"/>
              </a:cxn>
              <a:cxn ang="0">
                <a:pos x="0" y="0"/>
              </a:cxn>
              <a:cxn ang="0">
                <a:pos x="235" y="0"/>
              </a:cxn>
              <a:cxn ang="0">
                <a:pos x="235" y="234"/>
              </a:cxn>
              <a:cxn ang="0">
                <a:pos x="0" y="234"/>
              </a:cxn>
            </a:cxnLst>
            <a:rect l="0" t="0" r="r" b="b"/>
            <a:pathLst>
              <a:path w="236" h="235">
                <a:moveTo>
                  <a:pt x="0" y="234"/>
                </a:moveTo>
                <a:lnTo>
                  <a:pt x="0" y="0"/>
                </a:lnTo>
                <a:lnTo>
                  <a:pt x="235" y="0"/>
                </a:lnTo>
                <a:lnTo>
                  <a:pt x="235" y="234"/>
                </a:lnTo>
                <a:lnTo>
                  <a:pt x="0" y="234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117" name="Freeform 29"/>
          <p:cNvSpPr>
            <a:spLocks/>
          </p:cNvSpPr>
          <p:nvPr/>
        </p:nvSpPr>
        <p:spPr bwMode="auto">
          <a:xfrm>
            <a:off x="5734050" y="3970338"/>
            <a:ext cx="373063" cy="373062"/>
          </a:xfrm>
          <a:custGeom>
            <a:avLst/>
            <a:gdLst/>
            <a:ahLst/>
            <a:cxnLst>
              <a:cxn ang="0">
                <a:pos x="0" y="234"/>
              </a:cxn>
              <a:cxn ang="0">
                <a:pos x="0" y="0"/>
              </a:cxn>
              <a:cxn ang="0">
                <a:pos x="234" y="0"/>
              </a:cxn>
              <a:cxn ang="0">
                <a:pos x="234" y="234"/>
              </a:cxn>
              <a:cxn ang="0">
                <a:pos x="0" y="234"/>
              </a:cxn>
            </a:cxnLst>
            <a:rect l="0" t="0" r="r" b="b"/>
            <a:pathLst>
              <a:path w="235" h="235">
                <a:moveTo>
                  <a:pt x="0" y="234"/>
                </a:moveTo>
                <a:lnTo>
                  <a:pt x="0" y="0"/>
                </a:lnTo>
                <a:lnTo>
                  <a:pt x="234" y="0"/>
                </a:lnTo>
                <a:lnTo>
                  <a:pt x="234" y="234"/>
                </a:lnTo>
                <a:lnTo>
                  <a:pt x="0" y="234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118" name="Freeform 30"/>
          <p:cNvSpPr>
            <a:spLocks/>
          </p:cNvSpPr>
          <p:nvPr/>
        </p:nvSpPr>
        <p:spPr bwMode="auto">
          <a:xfrm>
            <a:off x="6105525" y="3970338"/>
            <a:ext cx="373063" cy="373062"/>
          </a:xfrm>
          <a:custGeom>
            <a:avLst/>
            <a:gdLst/>
            <a:ahLst/>
            <a:cxnLst>
              <a:cxn ang="0">
                <a:pos x="0" y="234"/>
              </a:cxn>
              <a:cxn ang="0">
                <a:pos x="0" y="0"/>
              </a:cxn>
              <a:cxn ang="0">
                <a:pos x="234" y="0"/>
              </a:cxn>
              <a:cxn ang="0">
                <a:pos x="234" y="234"/>
              </a:cxn>
              <a:cxn ang="0">
                <a:pos x="0" y="234"/>
              </a:cxn>
            </a:cxnLst>
            <a:rect l="0" t="0" r="r" b="b"/>
            <a:pathLst>
              <a:path w="235" h="235">
                <a:moveTo>
                  <a:pt x="0" y="234"/>
                </a:moveTo>
                <a:lnTo>
                  <a:pt x="0" y="0"/>
                </a:lnTo>
                <a:lnTo>
                  <a:pt x="234" y="0"/>
                </a:lnTo>
                <a:lnTo>
                  <a:pt x="234" y="234"/>
                </a:lnTo>
                <a:lnTo>
                  <a:pt x="0" y="234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119" name="Freeform 31"/>
          <p:cNvSpPr>
            <a:spLocks/>
          </p:cNvSpPr>
          <p:nvPr/>
        </p:nvSpPr>
        <p:spPr bwMode="auto">
          <a:xfrm>
            <a:off x="6477000" y="3970338"/>
            <a:ext cx="373063" cy="373062"/>
          </a:xfrm>
          <a:custGeom>
            <a:avLst/>
            <a:gdLst/>
            <a:ahLst/>
            <a:cxnLst>
              <a:cxn ang="0">
                <a:pos x="0" y="234"/>
              </a:cxn>
              <a:cxn ang="0">
                <a:pos x="0" y="0"/>
              </a:cxn>
              <a:cxn ang="0">
                <a:pos x="234" y="0"/>
              </a:cxn>
              <a:cxn ang="0">
                <a:pos x="234" y="234"/>
              </a:cxn>
              <a:cxn ang="0">
                <a:pos x="0" y="234"/>
              </a:cxn>
            </a:cxnLst>
            <a:rect l="0" t="0" r="r" b="b"/>
            <a:pathLst>
              <a:path w="235" h="235">
                <a:moveTo>
                  <a:pt x="0" y="234"/>
                </a:moveTo>
                <a:lnTo>
                  <a:pt x="0" y="0"/>
                </a:lnTo>
                <a:lnTo>
                  <a:pt x="234" y="0"/>
                </a:lnTo>
                <a:lnTo>
                  <a:pt x="234" y="234"/>
                </a:lnTo>
                <a:lnTo>
                  <a:pt x="0" y="234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120" name="Freeform 32"/>
          <p:cNvSpPr>
            <a:spLocks/>
          </p:cNvSpPr>
          <p:nvPr/>
        </p:nvSpPr>
        <p:spPr bwMode="auto">
          <a:xfrm>
            <a:off x="1100138" y="2940050"/>
            <a:ext cx="2219325" cy="1009650"/>
          </a:xfrm>
          <a:custGeom>
            <a:avLst/>
            <a:gdLst/>
            <a:ahLst/>
            <a:cxnLst>
              <a:cxn ang="0">
                <a:pos x="1397" y="0"/>
              </a:cxn>
              <a:cxn ang="0">
                <a:pos x="0" y="635"/>
              </a:cxn>
              <a:cxn ang="0">
                <a:pos x="1397" y="0"/>
              </a:cxn>
            </a:cxnLst>
            <a:rect l="0" t="0" r="r" b="b"/>
            <a:pathLst>
              <a:path w="1398" h="636">
                <a:moveTo>
                  <a:pt x="1397" y="0"/>
                </a:moveTo>
                <a:lnTo>
                  <a:pt x="0" y="635"/>
                </a:lnTo>
                <a:lnTo>
                  <a:pt x="1397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121" name="Freeform 33"/>
          <p:cNvSpPr>
            <a:spLocks/>
          </p:cNvSpPr>
          <p:nvPr/>
        </p:nvSpPr>
        <p:spPr bwMode="auto">
          <a:xfrm>
            <a:off x="1100138" y="3873500"/>
            <a:ext cx="119062" cy="76200"/>
          </a:xfrm>
          <a:custGeom>
            <a:avLst/>
            <a:gdLst/>
            <a:ahLst/>
            <a:cxnLst>
              <a:cxn ang="0">
                <a:pos x="74" y="33"/>
              </a:cxn>
              <a:cxn ang="0">
                <a:pos x="0" y="47"/>
              </a:cxn>
              <a:cxn ang="0">
                <a:pos x="59" y="0"/>
              </a:cxn>
              <a:cxn ang="0">
                <a:pos x="74" y="33"/>
              </a:cxn>
            </a:cxnLst>
            <a:rect l="0" t="0" r="r" b="b"/>
            <a:pathLst>
              <a:path w="75" h="48">
                <a:moveTo>
                  <a:pt x="74" y="33"/>
                </a:moveTo>
                <a:lnTo>
                  <a:pt x="0" y="47"/>
                </a:lnTo>
                <a:lnTo>
                  <a:pt x="59" y="0"/>
                </a:lnTo>
                <a:lnTo>
                  <a:pt x="74" y="33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122" name="Freeform 34"/>
          <p:cNvSpPr>
            <a:spLocks/>
          </p:cNvSpPr>
          <p:nvPr/>
        </p:nvSpPr>
        <p:spPr bwMode="auto">
          <a:xfrm>
            <a:off x="2760663" y="2952750"/>
            <a:ext cx="1104900" cy="996950"/>
          </a:xfrm>
          <a:custGeom>
            <a:avLst/>
            <a:gdLst/>
            <a:ahLst/>
            <a:cxnLst>
              <a:cxn ang="0">
                <a:pos x="695" y="0"/>
              </a:cxn>
              <a:cxn ang="0">
                <a:pos x="0" y="627"/>
              </a:cxn>
              <a:cxn ang="0">
                <a:pos x="695" y="0"/>
              </a:cxn>
            </a:cxnLst>
            <a:rect l="0" t="0" r="r" b="b"/>
            <a:pathLst>
              <a:path w="696" h="628">
                <a:moveTo>
                  <a:pt x="695" y="0"/>
                </a:moveTo>
                <a:lnTo>
                  <a:pt x="0" y="627"/>
                </a:lnTo>
                <a:lnTo>
                  <a:pt x="695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123" name="Freeform 35"/>
          <p:cNvSpPr>
            <a:spLocks/>
          </p:cNvSpPr>
          <p:nvPr/>
        </p:nvSpPr>
        <p:spPr bwMode="auto">
          <a:xfrm>
            <a:off x="2760663" y="3848100"/>
            <a:ext cx="107950" cy="101600"/>
          </a:xfrm>
          <a:custGeom>
            <a:avLst/>
            <a:gdLst/>
            <a:ahLst/>
            <a:cxnLst>
              <a:cxn ang="0">
                <a:pos x="67" y="27"/>
              </a:cxn>
              <a:cxn ang="0">
                <a:pos x="0" y="63"/>
              </a:cxn>
              <a:cxn ang="0">
                <a:pos x="42" y="0"/>
              </a:cxn>
              <a:cxn ang="0">
                <a:pos x="67" y="27"/>
              </a:cxn>
            </a:cxnLst>
            <a:rect l="0" t="0" r="r" b="b"/>
            <a:pathLst>
              <a:path w="68" h="64">
                <a:moveTo>
                  <a:pt x="67" y="27"/>
                </a:moveTo>
                <a:lnTo>
                  <a:pt x="0" y="63"/>
                </a:lnTo>
                <a:lnTo>
                  <a:pt x="42" y="0"/>
                </a:lnTo>
                <a:lnTo>
                  <a:pt x="67" y="27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124" name="Freeform 36"/>
          <p:cNvSpPr>
            <a:spLocks/>
          </p:cNvSpPr>
          <p:nvPr/>
        </p:nvSpPr>
        <p:spPr bwMode="auto">
          <a:xfrm>
            <a:off x="4421188" y="2952750"/>
            <a:ext cx="1587" cy="9858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620"/>
              </a:cxn>
              <a:cxn ang="0">
                <a:pos x="0" y="0"/>
              </a:cxn>
            </a:cxnLst>
            <a:rect l="0" t="0" r="r" b="b"/>
            <a:pathLst>
              <a:path w="1" h="621">
                <a:moveTo>
                  <a:pt x="0" y="0"/>
                </a:moveTo>
                <a:lnTo>
                  <a:pt x="0" y="62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125" name="Freeform 37"/>
          <p:cNvSpPr>
            <a:spLocks/>
          </p:cNvSpPr>
          <p:nvPr/>
        </p:nvSpPr>
        <p:spPr bwMode="auto">
          <a:xfrm>
            <a:off x="4391025" y="3819525"/>
            <a:ext cx="60325" cy="119063"/>
          </a:xfrm>
          <a:custGeom>
            <a:avLst/>
            <a:gdLst/>
            <a:ahLst/>
            <a:cxnLst>
              <a:cxn ang="0">
                <a:pos x="37" y="0"/>
              </a:cxn>
              <a:cxn ang="0">
                <a:pos x="19" y="74"/>
              </a:cxn>
              <a:cxn ang="0">
                <a:pos x="0" y="0"/>
              </a:cxn>
              <a:cxn ang="0">
                <a:pos x="37" y="0"/>
              </a:cxn>
            </a:cxnLst>
            <a:rect l="0" t="0" r="r" b="b"/>
            <a:pathLst>
              <a:path w="38" h="75">
                <a:moveTo>
                  <a:pt x="37" y="0"/>
                </a:moveTo>
                <a:lnTo>
                  <a:pt x="19" y="74"/>
                </a:lnTo>
                <a:lnTo>
                  <a:pt x="0" y="0"/>
                </a:lnTo>
                <a:lnTo>
                  <a:pt x="37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126" name="Freeform 38"/>
          <p:cNvSpPr>
            <a:spLocks/>
          </p:cNvSpPr>
          <p:nvPr/>
        </p:nvSpPr>
        <p:spPr bwMode="auto">
          <a:xfrm>
            <a:off x="4989513" y="2940050"/>
            <a:ext cx="1093787" cy="9985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88" y="628"/>
              </a:cxn>
              <a:cxn ang="0">
                <a:pos x="0" y="0"/>
              </a:cxn>
            </a:cxnLst>
            <a:rect l="0" t="0" r="r" b="b"/>
            <a:pathLst>
              <a:path w="689" h="629">
                <a:moveTo>
                  <a:pt x="0" y="0"/>
                </a:moveTo>
                <a:lnTo>
                  <a:pt x="688" y="628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127" name="Freeform 39"/>
          <p:cNvSpPr>
            <a:spLocks/>
          </p:cNvSpPr>
          <p:nvPr/>
        </p:nvSpPr>
        <p:spPr bwMode="auto">
          <a:xfrm>
            <a:off x="5976938" y="3836988"/>
            <a:ext cx="106362" cy="101600"/>
          </a:xfrm>
          <a:custGeom>
            <a:avLst/>
            <a:gdLst/>
            <a:ahLst/>
            <a:cxnLst>
              <a:cxn ang="0">
                <a:pos x="25" y="0"/>
              </a:cxn>
              <a:cxn ang="0">
                <a:pos x="66" y="63"/>
              </a:cxn>
              <a:cxn ang="0">
                <a:pos x="0" y="27"/>
              </a:cxn>
              <a:cxn ang="0">
                <a:pos x="25" y="0"/>
              </a:cxn>
            </a:cxnLst>
            <a:rect l="0" t="0" r="r" b="b"/>
            <a:pathLst>
              <a:path w="67" h="64">
                <a:moveTo>
                  <a:pt x="25" y="0"/>
                </a:moveTo>
                <a:lnTo>
                  <a:pt x="66" y="63"/>
                </a:lnTo>
                <a:lnTo>
                  <a:pt x="0" y="27"/>
                </a:lnTo>
                <a:lnTo>
                  <a:pt x="25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128" name="Freeform 40"/>
          <p:cNvSpPr>
            <a:spLocks/>
          </p:cNvSpPr>
          <p:nvPr/>
        </p:nvSpPr>
        <p:spPr bwMode="auto">
          <a:xfrm>
            <a:off x="5548313" y="2927350"/>
            <a:ext cx="2219325" cy="10112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97" y="636"/>
              </a:cxn>
              <a:cxn ang="0">
                <a:pos x="0" y="0"/>
              </a:cxn>
            </a:cxnLst>
            <a:rect l="0" t="0" r="r" b="b"/>
            <a:pathLst>
              <a:path w="1398" h="637">
                <a:moveTo>
                  <a:pt x="0" y="0"/>
                </a:moveTo>
                <a:lnTo>
                  <a:pt x="1397" y="636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129" name="Freeform 41"/>
          <p:cNvSpPr>
            <a:spLocks/>
          </p:cNvSpPr>
          <p:nvPr/>
        </p:nvSpPr>
        <p:spPr bwMode="auto">
          <a:xfrm>
            <a:off x="7648575" y="3860800"/>
            <a:ext cx="119063" cy="77788"/>
          </a:xfrm>
          <a:custGeom>
            <a:avLst/>
            <a:gdLst/>
            <a:ahLst/>
            <a:cxnLst>
              <a:cxn ang="0">
                <a:pos x="15" y="0"/>
              </a:cxn>
              <a:cxn ang="0">
                <a:pos x="74" y="48"/>
              </a:cxn>
              <a:cxn ang="0">
                <a:pos x="0" y="34"/>
              </a:cxn>
              <a:cxn ang="0">
                <a:pos x="15" y="0"/>
              </a:cxn>
            </a:cxnLst>
            <a:rect l="0" t="0" r="r" b="b"/>
            <a:pathLst>
              <a:path w="75" h="49">
                <a:moveTo>
                  <a:pt x="15" y="0"/>
                </a:moveTo>
                <a:lnTo>
                  <a:pt x="74" y="48"/>
                </a:lnTo>
                <a:lnTo>
                  <a:pt x="0" y="34"/>
                </a:lnTo>
                <a:lnTo>
                  <a:pt x="15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130" name="Rectangle 42"/>
          <p:cNvSpPr>
            <a:spLocks noChangeArrowheads="1"/>
          </p:cNvSpPr>
          <p:nvPr/>
        </p:nvSpPr>
        <p:spPr bwMode="auto">
          <a:xfrm>
            <a:off x="2438400" y="2214563"/>
            <a:ext cx="506413" cy="2714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200" b="1">
                <a:solidFill>
                  <a:srgbClr val="000000"/>
                </a:solidFill>
              </a:rPr>
              <a:t>Root</a:t>
            </a:r>
          </a:p>
        </p:txBody>
      </p:sp>
      <p:sp>
        <p:nvSpPr>
          <p:cNvPr id="217131" name="Rectangle 43"/>
          <p:cNvSpPr>
            <a:spLocks noChangeArrowheads="1"/>
          </p:cNvSpPr>
          <p:nvPr/>
        </p:nvSpPr>
        <p:spPr bwMode="auto">
          <a:xfrm>
            <a:off x="3959225" y="2606675"/>
            <a:ext cx="352425" cy="257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100" b="1">
                <a:solidFill>
                  <a:srgbClr val="000000"/>
                </a:solidFill>
              </a:rPr>
              <a:t>17</a:t>
            </a:r>
          </a:p>
        </p:txBody>
      </p:sp>
      <p:sp>
        <p:nvSpPr>
          <p:cNvPr id="217132" name="Rectangle 44"/>
          <p:cNvSpPr>
            <a:spLocks noChangeArrowheads="1"/>
          </p:cNvSpPr>
          <p:nvPr/>
        </p:nvSpPr>
        <p:spPr bwMode="auto">
          <a:xfrm>
            <a:off x="4516438" y="2606675"/>
            <a:ext cx="352425" cy="257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100" b="1">
                <a:solidFill>
                  <a:srgbClr val="000000"/>
                </a:solidFill>
              </a:rPr>
              <a:t>24</a:t>
            </a:r>
          </a:p>
        </p:txBody>
      </p:sp>
      <p:sp>
        <p:nvSpPr>
          <p:cNvPr id="217133" name="Rectangle 45"/>
          <p:cNvSpPr>
            <a:spLocks noChangeArrowheads="1"/>
          </p:cNvSpPr>
          <p:nvPr/>
        </p:nvSpPr>
        <p:spPr bwMode="auto">
          <a:xfrm>
            <a:off x="5086350" y="2595563"/>
            <a:ext cx="352425" cy="257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100" b="1">
                <a:solidFill>
                  <a:srgbClr val="000000"/>
                </a:solidFill>
              </a:rPr>
              <a:t>30</a:t>
            </a:r>
          </a:p>
        </p:txBody>
      </p:sp>
      <p:sp>
        <p:nvSpPr>
          <p:cNvPr id="217134" name="Rectangle 46"/>
          <p:cNvSpPr>
            <a:spLocks noChangeArrowheads="1"/>
          </p:cNvSpPr>
          <p:nvPr/>
        </p:nvSpPr>
        <p:spPr bwMode="auto">
          <a:xfrm>
            <a:off x="347663" y="3984625"/>
            <a:ext cx="341312" cy="257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100" b="1">
                <a:solidFill>
                  <a:srgbClr val="000000"/>
                </a:solidFill>
              </a:rPr>
              <a:t>2*</a:t>
            </a:r>
          </a:p>
        </p:txBody>
      </p:sp>
      <p:sp>
        <p:nvSpPr>
          <p:cNvPr id="217135" name="Rectangle 47"/>
          <p:cNvSpPr>
            <a:spLocks noChangeArrowheads="1"/>
          </p:cNvSpPr>
          <p:nvPr/>
        </p:nvSpPr>
        <p:spPr bwMode="auto">
          <a:xfrm>
            <a:off x="728663" y="3973513"/>
            <a:ext cx="341312" cy="257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100" b="1">
                <a:solidFill>
                  <a:srgbClr val="000000"/>
                </a:solidFill>
              </a:rPr>
              <a:t>3*</a:t>
            </a:r>
          </a:p>
        </p:txBody>
      </p:sp>
      <p:sp>
        <p:nvSpPr>
          <p:cNvPr id="217136" name="Rectangle 48"/>
          <p:cNvSpPr>
            <a:spLocks noChangeArrowheads="1"/>
          </p:cNvSpPr>
          <p:nvPr/>
        </p:nvSpPr>
        <p:spPr bwMode="auto">
          <a:xfrm>
            <a:off x="1101725" y="3973513"/>
            <a:ext cx="341313" cy="257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100" b="1">
                <a:solidFill>
                  <a:srgbClr val="000000"/>
                </a:solidFill>
              </a:rPr>
              <a:t>5*</a:t>
            </a:r>
          </a:p>
        </p:txBody>
      </p:sp>
      <p:sp>
        <p:nvSpPr>
          <p:cNvPr id="217137" name="Rectangle 49"/>
          <p:cNvSpPr>
            <a:spLocks noChangeArrowheads="1"/>
          </p:cNvSpPr>
          <p:nvPr/>
        </p:nvSpPr>
        <p:spPr bwMode="auto">
          <a:xfrm>
            <a:off x="1473200" y="3984625"/>
            <a:ext cx="341313" cy="257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100" b="1">
                <a:solidFill>
                  <a:srgbClr val="000000"/>
                </a:solidFill>
              </a:rPr>
              <a:t>7*</a:t>
            </a:r>
          </a:p>
        </p:txBody>
      </p:sp>
      <p:sp>
        <p:nvSpPr>
          <p:cNvPr id="217138" name="Rectangle 50"/>
          <p:cNvSpPr>
            <a:spLocks noChangeArrowheads="1"/>
          </p:cNvSpPr>
          <p:nvPr/>
        </p:nvSpPr>
        <p:spPr bwMode="auto">
          <a:xfrm>
            <a:off x="2008188" y="3984625"/>
            <a:ext cx="427037" cy="257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100" b="1">
                <a:solidFill>
                  <a:srgbClr val="000000"/>
                </a:solidFill>
              </a:rPr>
              <a:t>14*</a:t>
            </a:r>
          </a:p>
        </p:txBody>
      </p:sp>
      <p:sp>
        <p:nvSpPr>
          <p:cNvPr id="217139" name="Rectangle 51"/>
          <p:cNvSpPr>
            <a:spLocks noChangeArrowheads="1"/>
          </p:cNvSpPr>
          <p:nvPr/>
        </p:nvSpPr>
        <p:spPr bwMode="auto">
          <a:xfrm>
            <a:off x="2368550" y="3984625"/>
            <a:ext cx="427038" cy="257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100" b="1">
                <a:solidFill>
                  <a:srgbClr val="000000"/>
                </a:solidFill>
              </a:rPr>
              <a:t>16*</a:t>
            </a:r>
          </a:p>
        </p:txBody>
      </p:sp>
      <p:sp>
        <p:nvSpPr>
          <p:cNvPr id="217140" name="Rectangle 52"/>
          <p:cNvSpPr>
            <a:spLocks noChangeArrowheads="1"/>
          </p:cNvSpPr>
          <p:nvPr/>
        </p:nvSpPr>
        <p:spPr bwMode="auto">
          <a:xfrm>
            <a:off x="3703638" y="3973513"/>
            <a:ext cx="427037" cy="257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100" b="1">
                <a:solidFill>
                  <a:srgbClr val="000000"/>
                </a:solidFill>
              </a:rPr>
              <a:t>19*</a:t>
            </a:r>
          </a:p>
        </p:txBody>
      </p:sp>
      <p:sp>
        <p:nvSpPr>
          <p:cNvPr id="217141" name="Rectangle 53"/>
          <p:cNvSpPr>
            <a:spLocks noChangeArrowheads="1"/>
          </p:cNvSpPr>
          <p:nvPr/>
        </p:nvSpPr>
        <p:spPr bwMode="auto">
          <a:xfrm>
            <a:off x="4051300" y="3973513"/>
            <a:ext cx="427038" cy="257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100" b="1">
                <a:solidFill>
                  <a:srgbClr val="000000"/>
                </a:solidFill>
              </a:rPr>
              <a:t>20*</a:t>
            </a:r>
          </a:p>
        </p:txBody>
      </p:sp>
      <p:sp>
        <p:nvSpPr>
          <p:cNvPr id="217142" name="Rectangle 54"/>
          <p:cNvSpPr>
            <a:spLocks noChangeArrowheads="1"/>
          </p:cNvSpPr>
          <p:nvPr/>
        </p:nvSpPr>
        <p:spPr bwMode="auto">
          <a:xfrm>
            <a:off x="4413250" y="3973513"/>
            <a:ext cx="427038" cy="257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100" b="1">
                <a:solidFill>
                  <a:srgbClr val="000000"/>
                </a:solidFill>
              </a:rPr>
              <a:t>22*</a:t>
            </a:r>
          </a:p>
        </p:txBody>
      </p:sp>
      <p:sp>
        <p:nvSpPr>
          <p:cNvPr id="217143" name="Rectangle 55"/>
          <p:cNvSpPr>
            <a:spLocks noChangeArrowheads="1"/>
          </p:cNvSpPr>
          <p:nvPr/>
        </p:nvSpPr>
        <p:spPr bwMode="auto">
          <a:xfrm>
            <a:off x="5340350" y="3973513"/>
            <a:ext cx="427038" cy="257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100" b="1">
                <a:solidFill>
                  <a:srgbClr val="000000"/>
                </a:solidFill>
              </a:rPr>
              <a:t>24*</a:t>
            </a:r>
          </a:p>
        </p:txBody>
      </p:sp>
      <p:sp>
        <p:nvSpPr>
          <p:cNvPr id="217144" name="Rectangle 56"/>
          <p:cNvSpPr>
            <a:spLocks noChangeArrowheads="1"/>
          </p:cNvSpPr>
          <p:nvPr/>
        </p:nvSpPr>
        <p:spPr bwMode="auto">
          <a:xfrm>
            <a:off x="5724525" y="3973513"/>
            <a:ext cx="427038" cy="257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100" b="1">
                <a:solidFill>
                  <a:srgbClr val="000000"/>
                </a:solidFill>
              </a:rPr>
              <a:t>27*</a:t>
            </a:r>
          </a:p>
        </p:txBody>
      </p:sp>
      <p:sp>
        <p:nvSpPr>
          <p:cNvPr id="217145" name="Rectangle 57"/>
          <p:cNvSpPr>
            <a:spLocks noChangeArrowheads="1"/>
          </p:cNvSpPr>
          <p:nvPr/>
        </p:nvSpPr>
        <p:spPr bwMode="auto">
          <a:xfrm>
            <a:off x="6072188" y="3984625"/>
            <a:ext cx="427037" cy="257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100" b="1">
                <a:solidFill>
                  <a:srgbClr val="000000"/>
                </a:solidFill>
              </a:rPr>
              <a:t>29*</a:t>
            </a:r>
          </a:p>
        </p:txBody>
      </p:sp>
      <p:sp>
        <p:nvSpPr>
          <p:cNvPr id="217146" name="Rectangle 58"/>
          <p:cNvSpPr>
            <a:spLocks noChangeArrowheads="1"/>
          </p:cNvSpPr>
          <p:nvPr/>
        </p:nvSpPr>
        <p:spPr bwMode="auto">
          <a:xfrm>
            <a:off x="7013575" y="3984625"/>
            <a:ext cx="427038" cy="257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100" b="1">
                <a:solidFill>
                  <a:srgbClr val="000000"/>
                </a:solidFill>
              </a:rPr>
              <a:t>33*</a:t>
            </a:r>
          </a:p>
        </p:txBody>
      </p:sp>
      <p:sp>
        <p:nvSpPr>
          <p:cNvPr id="217147" name="Rectangle 59"/>
          <p:cNvSpPr>
            <a:spLocks noChangeArrowheads="1"/>
          </p:cNvSpPr>
          <p:nvPr/>
        </p:nvSpPr>
        <p:spPr bwMode="auto">
          <a:xfrm>
            <a:off x="7386638" y="3984625"/>
            <a:ext cx="427037" cy="257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100" b="1">
                <a:solidFill>
                  <a:srgbClr val="000000"/>
                </a:solidFill>
              </a:rPr>
              <a:t>34*</a:t>
            </a:r>
          </a:p>
        </p:txBody>
      </p:sp>
      <p:sp>
        <p:nvSpPr>
          <p:cNvPr id="217148" name="Rectangle 60"/>
          <p:cNvSpPr>
            <a:spLocks noChangeArrowheads="1"/>
          </p:cNvSpPr>
          <p:nvPr/>
        </p:nvSpPr>
        <p:spPr bwMode="auto">
          <a:xfrm>
            <a:off x="7745413" y="3973513"/>
            <a:ext cx="427037" cy="257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100" b="1">
                <a:solidFill>
                  <a:srgbClr val="000000"/>
                </a:solidFill>
              </a:rPr>
              <a:t>38*</a:t>
            </a:r>
          </a:p>
        </p:txBody>
      </p:sp>
      <p:sp>
        <p:nvSpPr>
          <p:cNvPr id="217149" name="Rectangle 61"/>
          <p:cNvSpPr>
            <a:spLocks noChangeArrowheads="1"/>
          </p:cNvSpPr>
          <p:nvPr/>
        </p:nvSpPr>
        <p:spPr bwMode="auto">
          <a:xfrm>
            <a:off x="8116888" y="3962400"/>
            <a:ext cx="427037" cy="257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100" b="1">
                <a:solidFill>
                  <a:srgbClr val="000000"/>
                </a:solidFill>
              </a:rPr>
              <a:t>39*</a:t>
            </a:r>
          </a:p>
        </p:txBody>
      </p:sp>
      <p:sp>
        <p:nvSpPr>
          <p:cNvPr id="217150" name="Rectangle 62"/>
          <p:cNvSpPr>
            <a:spLocks noChangeArrowheads="1"/>
          </p:cNvSpPr>
          <p:nvPr/>
        </p:nvSpPr>
        <p:spPr bwMode="auto">
          <a:xfrm>
            <a:off x="3425825" y="2606675"/>
            <a:ext cx="352425" cy="257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100" b="1">
                <a:solidFill>
                  <a:srgbClr val="000000"/>
                </a:solidFill>
              </a:rPr>
              <a:t>13</a:t>
            </a:r>
          </a:p>
        </p:txBody>
      </p:sp>
      <p:sp>
        <p:nvSpPr>
          <p:cNvPr id="217151" name="Line 63"/>
          <p:cNvSpPr>
            <a:spLocks noChangeShapeType="1"/>
          </p:cNvSpPr>
          <p:nvPr/>
        </p:nvSpPr>
        <p:spPr bwMode="auto">
          <a:xfrm>
            <a:off x="2971800" y="2366963"/>
            <a:ext cx="10668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152" name="Arc 64"/>
          <p:cNvSpPr>
            <a:spLocks/>
          </p:cNvSpPr>
          <p:nvPr/>
        </p:nvSpPr>
        <p:spPr bwMode="auto">
          <a:xfrm rot="19020000">
            <a:off x="3429000" y="3743325"/>
            <a:ext cx="381000" cy="3810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2700" cap="rnd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153" name="Arc 65"/>
          <p:cNvSpPr>
            <a:spLocks/>
          </p:cNvSpPr>
          <p:nvPr/>
        </p:nvSpPr>
        <p:spPr bwMode="auto">
          <a:xfrm rot="19020000">
            <a:off x="1676400" y="3743325"/>
            <a:ext cx="381000" cy="3810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2700" cap="rnd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154" name="Arc 66"/>
          <p:cNvSpPr>
            <a:spLocks/>
          </p:cNvSpPr>
          <p:nvPr/>
        </p:nvSpPr>
        <p:spPr bwMode="auto">
          <a:xfrm rot="19020000">
            <a:off x="5029200" y="3743325"/>
            <a:ext cx="381000" cy="3810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2700" cap="rnd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155" name="Arc 67"/>
          <p:cNvSpPr>
            <a:spLocks/>
          </p:cNvSpPr>
          <p:nvPr/>
        </p:nvSpPr>
        <p:spPr bwMode="auto">
          <a:xfrm rot="19020000">
            <a:off x="6705600" y="3743325"/>
            <a:ext cx="381000" cy="3810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2700" cap="rnd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217156" name="Group 68"/>
          <p:cNvGrpSpPr>
            <a:grpSpLocks/>
          </p:cNvGrpSpPr>
          <p:nvPr/>
        </p:nvGrpSpPr>
        <p:grpSpPr bwMode="auto">
          <a:xfrm>
            <a:off x="685800" y="4648200"/>
            <a:ext cx="533400" cy="914400"/>
            <a:chOff x="432" y="3600"/>
            <a:chExt cx="432" cy="576"/>
          </a:xfrm>
        </p:grpSpPr>
        <p:sp>
          <p:nvSpPr>
            <p:cNvPr id="217157" name="Rectangle 69"/>
            <p:cNvSpPr>
              <a:spLocks noChangeArrowheads="1"/>
            </p:cNvSpPr>
            <p:nvPr/>
          </p:nvSpPr>
          <p:spPr bwMode="auto">
            <a:xfrm>
              <a:off x="432" y="3600"/>
              <a:ext cx="432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58" name="Rectangle 70"/>
            <p:cNvSpPr>
              <a:spLocks noChangeArrowheads="1"/>
            </p:cNvSpPr>
            <p:nvPr/>
          </p:nvSpPr>
          <p:spPr bwMode="auto">
            <a:xfrm>
              <a:off x="432" y="3744"/>
              <a:ext cx="432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59" name="Rectangle 71"/>
            <p:cNvSpPr>
              <a:spLocks noChangeArrowheads="1"/>
            </p:cNvSpPr>
            <p:nvPr/>
          </p:nvSpPr>
          <p:spPr bwMode="auto">
            <a:xfrm>
              <a:off x="432" y="3888"/>
              <a:ext cx="432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60" name="Rectangle 72"/>
            <p:cNvSpPr>
              <a:spLocks noChangeArrowheads="1"/>
            </p:cNvSpPr>
            <p:nvPr/>
          </p:nvSpPr>
          <p:spPr bwMode="auto">
            <a:xfrm>
              <a:off x="432" y="4032"/>
              <a:ext cx="432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7161" name="Line 73"/>
          <p:cNvSpPr>
            <a:spLocks noChangeShapeType="1"/>
          </p:cNvSpPr>
          <p:nvPr/>
        </p:nvSpPr>
        <p:spPr bwMode="auto">
          <a:xfrm>
            <a:off x="457200" y="43434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162" name="Line 74"/>
          <p:cNvSpPr>
            <a:spLocks noChangeShapeType="1"/>
          </p:cNvSpPr>
          <p:nvPr/>
        </p:nvSpPr>
        <p:spPr bwMode="auto">
          <a:xfrm>
            <a:off x="457200" y="54102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163" name="Line 75"/>
          <p:cNvSpPr>
            <a:spLocks noChangeShapeType="1"/>
          </p:cNvSpPr>
          <p:nvPr/>
        </p:nvSpPr>
        <p:spPr bwMode="auto">
          <a:xfrm>
            <a:off x="914400" y="4343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164" name="Line 76"/>
          <p:cNvSpPr>
            <a:spLocks noChangeShapeType="1"/>
          </p:cNvSpPr>
          <p:nvPr/>
        </p:nvSpPr>
        <p:spPr bwMode="auto">
          <a:xfrm flipH="1">
            <a:off x="533400" y="4495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165" name="Line 77"/>
          <p:cNvSpPr>
            <a:spLocks noChangeShapeType="1"/>
          </p:cNvSpPr>
          <p:nvPr/>
        </p:nvSpPr>
        <p:spPr bwMode="auto">
          <a:xfrm>
            <a:off x="533400" y="44958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166" name="Line 78"/>
          <p:cNvSpPr>
            <a:spLocks noChangeShapeType="1"/>
          </p:cNvSpPr>
          <p:nvPr/>
        </p:nvSpPr>
        <p:spPr bwMode="auto">
          <a:xfrm>
            <a:off x="533400" y="52578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167" name="Line 79"/>
          <p:cNvSpPr>
            <a:spLocks noChangeShapeType="1"/>
          </p:cNvSpPr>
          <p:nvPr/>
        </p:nvSpPr>
        <p:spPr bwMode="auto">
          <a:xfrm>
            <a:off x="1676400" y="43434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168" name="Line 80"/>
          <p:cNvSpPr>
            <a:spLocks noChangeShapeType="1"/>
          </p:cNvSpPr>
          <p:nvPr/>
        </p:nvSpPr>
        <p:spPr bwMode="auto">
          <a:xfrm>
            <a:off x="1371600" y="43434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169" name="Line 81"/>
          <p:cNvSpPr>
            <a:spLocks noChangeShapeType="1"/>
          </p:cNvSpPr>
          <p:nvPr/>
        </p:nvSpPr>
        <p:spPr bwMode="auto">
          <a:xfrm flipH="1">
            <a:off x="1219200" y="48006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170" name="Line 82"/>
          <p:cNvSpPr>
            <a:spLocks noChangeShapeType="1"/>
          </p:cNvSpPr>
          <p:nvPr/>
        </p:nvSpPr>
        <p:spPr bwMode="auto">
          <a:xfrm flipH="1">
            <a:off x="1219200" y="5029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217171" name="Group 83"/>
          <p:cNvGrpSpPr>
            <a:grpSpLocks/>
          </p:cNvGrpSpPr>
          <p:nvPr/>
        </p:nvGrpSpPr>
        <p:grpSpPr bwMode="auto">
          <a:xfrm>
            <a:off x="3657600" y="4648200"/>
            <a:ext cx="533400" cy="914400"/>
            <a:chOff x="432" y="3600"/>
            <a:chExt cx="432" cy="57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17172" name="Rectangle 84"/>
            <p:cNvSpPr>
              <a:spLocks noChangeArrowheads="1"/>
            </p:cNvSpPr>
            <p:nvPr/>
          </p:nvSpPr>
          <p:spPr bwMode="auto">
            <a:xfrm>
              <a:off x="432" y="3600"/>
              <a:ext cx="432" cy="144"/>
            </a:xfrm>
            <a:prstGeom prst="rect">
              <a:avLst/>
            </a:prstGeom>
            <a:grpFill/>
            <a:ln w="952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73" name="Rectangle 85"/>
            <p:cNvSpPr>
              <a:spLocks noChangeArrowheads="1"/>
            </p:cNvSpPr>
            <p:nvPr/>
          </p:nvSpPr>
          <p:spPr bwMode="auto">
            <a:xfrm>
              <a:off x="432" y="3744"/>
              <a:ext cx="432" cy="144"/>
            </a:xfrm>
            <a:prstGeom prst="rect">
              <a:avLst/>
            </a:prstGeom>
            <a:grpFill/>
            <a:ln w="952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74" name="Rectangle 86"/>
            <p:cNvSpPr>
              <a:spLocks noChangeArrowheads="1"/>
            </p:cNvSpPr>
            <p:nvPr/>
          </p:nvSpPr>
          <p:spPr bwMode="auto">
            <a:xfrm>
              <a:off x="432" y="3888"/>
              <a:ext cx="432" cy="144"/>
            </a:xfrm>
            <a:prstGeom prst="rect">
              <a:avLst/>
            </a:prstGeom>
            <a:grpFill/>
            <a:ln w="952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75" name="Rectangle 87"/>
            <p:cNvSpPr>
              <a:spLocks noChangeArrowheads="1"/>
            </p:cNvSpPr>
            <p:nvPr/>
          </p:nvSpPr>
          <p:spPr bwMode="auto">
            <a:xfrm>
              <a:off x="432" y="4032"/>
              <a:ext cx="432" cy="144"/>
            </a:xfrm>
            <a:prstGeom prst="rect">
              <a:avLst/>
            </a:prstGeom>
            <a:grpFill/>
            <a:ln w="952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7176" name="Line 88"/>
          <p:cNvSpPr>
            <a:spLocks noChangeShapeType="1"/>
          </p:cNvSpPr>
          <p:nvPr/>
        </p:nvSpPr>
        <p:spPr bwMode="auto">
          <a:xfrm>
            <a:off x="3886200" y="4343400"/>
            <a:ext cx="0" cy="3048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177" name="Line 89"/>
          <p:cNvSpPr>
            <a:spLocks noChangeShapeType="1"/>
          </p:cNvSpPr>
          <p:nvPr/>
        </p:nvSpPr>
        <p:spPr bwMode="auto">
          <a:xfrm>
            <a:off x="4267200" y="4343400"/>
            <a:ext cx="381000" cy="3048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217178" name="Group 90"/>
          <p:cNvGrpSpPr>
            <a:grpSpLocks/>
          </p:cNvGrpSpPr>
          <p:nvPr/>
        </p:nvGrpSpPr>
        <p:grpSpPr bwMode="auto">
          <a:xfrm>
            <a:off x="4343400" y="4648200"/>
            <a:ext cx="533400" cy="914400"/>
            <a:chOff x="432" y="3600"/>
            <a:chExt cx="432" cy="57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17179" name="Rectangle 91"/>
            <p:cNvSpPr>
              <a:spLocks noChangeArrowheads="1"/>
            </p:cNvSpPr>
            <p:nvPr/>
          </p:nvSpPr>
          <p:spPr bwMode="auto">
            <a:xfrm>
              <a:off x="432" y="3600"/>
              <a:ext cx="432" cy="144"/>
            </a:xfrm>
            <a:prstGeom prst="rect">
              <a:avLst/>
            </a:prstGeom>
            <a:grpFill/>
            <a:ln w="952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80" name="Rectangle 92"/>
            <p:cNvSpPr>
              <a:spLocks noChangeArrowheads="1"/>
            </p:cNvSpPr>
            <p:nvPr/>
          </p:nvSpPr>
          <p:spPr bwMode="auto">
            <a:xfrm>
              <a:off x="432" y="3744"/>
              <a:ext cx="432" cy="144"/>
            </a:xfrm>
            <a:prstGeom prst="rect">
              <a:avLst/>
            </a:prstGeom>
            <a:grpFill/>
            <a:ln w="952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81" name="Rectangle 93"/>
            <p:cNvSpPr>
              <a:spLocks noChangeArrowheads="1"/>
            </p:cNvSpPr>
            <p:nvPr/>
          </p:nvSpPr>
          <p:spPr bwMode="auto">
            <a:xfrm>
              <a:off x="432" y="3888"/>
              <a:ext cx="432" cy="144"/>
            </a:xfrm>
            <a:prstGeom prst="rect">
              <a:avLst/>
            </a:prstGeom>
            <a:grpFill/>
            <a:ln w="952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82" name="Rectangle 94"/>
            <p:cNvSpPr>
              <a:spLocks noChangeArrowheads="1"/>
            </p:cNvSpPr>
            <p:nvPr/>
          </p:nvSpPr>
          <p:spPr bwMode="auto">
            <a:xfrm>
              <a:off x="432" y="4032"/>
              <a:ext cx="432" cy="144"/>
            </a:xfrm>
            <a:prstGeom prst="rect">
              <a:avLst/>
            </a:prstGeom>
            <a:grpFill/>
            <a:ln w="952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17185" name="Group 97"/>
          <p:cNvGrpSpPr>
            <a:grpSpLocks/>
          </p:cNvGrpSpPr>
          <p:nvPr/>
        </p:nvGrpSpPr>
        <p:grpSpPr bwMode="auto">
          <a:xfrm>
            <a:off x="6858000" y="4800600"/>
            <a:ext cx="533400" cy="914400"/>
            <a:chOff x="432" y="3600"/>
            <a:chExt cx="432" cy="576"/>
          </a:xfrm>
          <a:solidFill>
            <a:srgbClr val="92D050"/>
          </a:solidFill>
        </p:grpSpPr>
        <p:sp>
          <p:nvSpPr>
            <p:cNvPr id="217186" name="Rectangle 98"/>
            <p:cNvSpPr>
              <a:spLocks noChangeArrowheads="1"/>
            </p:cNvSpPr>
            <p:nvPr/>
          </p:nvSpPr>
          <p:spPr bwMode="auto">
            <a:xfrm>
              <a:off x="432" y="3600"/>
              <a:ext cx="432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87" name="Rectangle 99"/>
            <p:cNvSpPr>
              <a:spLocks noChangeArrowheads="1"/>
            </p:cNvSpPr>
            <p:nvPr/>
          </p:nvSpPr>
          <p:spPr bwMode="auto">
            <a:xfrm>
              <a:off x="432" y="3744"/>
              <a:ext cx="432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88" name="Rectangle 100"/>
            <p:cNvSpPr>
              <a:spLocks noChangeArrowheads="1"/>
            </p:cNvSpPr>
            <p:nvPr/>
          </p:nvSpPr>
          <p:spPr bwMode="auto">
            <a:xfrm>
              <a:off x="432" y="3888"/>
              <a:ext cx="432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89" name="Rectangle 101"/>
            <p:cNvSpPr>
              <a:spLocks noChangeArrowheads="1"/>
            </p:cNvSpPr>
            <p:nvPr/>
          </p:nvSpPr>
          <p:spPr bwMode="auto">
            <a:xfrm>
              <a:off x="432" y="4032"/>
              <a:ext cx="432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7195" name="Line 107"/>
          <p:cNvSpPr>
            <a:spLocks noChangeShapeType="1"/>
          </p:cNvSpPr>
          <p:nvPr/>
        </p:nvSpPr>
        <p:spPr bwMode="auto">
          <a:xfrm>
            <a:off x="8153400" y="43434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196" name="Line 108"/>
          <p:cNvSpPr>
            <a:spLocks noChangeShapeType="1"/>
          </p:cNvSpPr>
          <p:nvPr/>
        </p:nvSpPr>
        <p:spPr bwMode="auto">
          <a:xfrm>
            <a:off x="7772400" y="43434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197" name="Line 109"/>
          <p:cNvSpPr>
            <a:spLocks noChangeShapeType="1"/>
          </p:cNvSpPr>
          <p:nvPr/>
        </p:nvSpPr>
        <p:spPr bwMode="auto">
          <a:xfrm flipH="1">
            <a:off x="7391400" y="4876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198" name="Line 110"/>
          <p:cNvSpPr>
            <a:spLocks noChangeShapeType="1"/>
          </p:cNvSpPr>
          <p:nvPr/>
        </p:nvSpPr>
        <p:spPr bwMode="auto">
          <a:xfrm flipH="1">
            <a:off x="7391400" y="51054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201" name="Line 113"/>
          <p:cNvSpPr>
            <a:spLocks noChangeShapeType="1"/>
          </p:cNvSpPr>
          <p:nvPr/>
        </p:nvSpPr>
        <p:spPr bwMode="auto">
          <a:xfrm>
            <a:off x="6096000" y="43434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202" name="Line 114"/>
          <p:cNvSpPr>
            <a:spLocks noChangeShapeType="1"/>
          </p:cNvSpPr>
          <p:nvPr/>
        </p:nvSpPr>
        <p:spPr bwMode="auto">
          <a:xfrm>
            <a:off x="6096000" y="54102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>
                <a:latin typeface="+mn-lt"/>
              </a:rPr>
              <a:t>Tree Index on R.A</a:t>
            </a:r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39624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000"/>
              <a:t>Selection Cost  = 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800"/>
              <a:t>cost of traversing from the root to the leaf 	     </a:t>
            </a:r>
            <a:r>
              <a:rPr lang="en-US" sz="1800">
                <a:solidFill>
                  <a:srgbClr val="FF0000"/>
                </a:solidFill>
              </a:rPr>
              <a:t>+ 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800"/>
              <a:t>cost of retrieving the pages in the sequence set    </a:t>
            </a:r>
            <a:r>
              <a:rPr lang="en-US" sz="1800">
                <a:solidFill>
                  <a:srgbClr val="FF0000"/>
                </a:solidFill>
              </a:rPr>
              <a:t>+</a:t>
            </a:r>
            <a:r>
              <a:rPr lang="en-US" sz="1800"/>
              <a:t> 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800"/>
              <a:t>cost of retrieving pages containing the data records.</a:t>
            </a:r>
            <a:r>
              <a:rPr lang="en-US" sz="2000"/>
              <a:t> 	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sz="2000"/>
          </a:p>
          <a:p>
            <a:pPr>
              <a:lnSpc>
                <a:spcPct val="90000"/>
              </a:lnSpc>
            </a:pPr>
            <a:r>
              <a:rPr lang="en-US" sz="2000"/>
              <a:t>Need to know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Clustered or unclustered 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Dense or sparse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sz="1800"/>
          </a:p>
        </p:txBody>
      </p:sp>
      <p:graphicFrame>
        <p:nvGraphicFramePr>
          <p:cNvPr id="163844" name="Object 4"/>
          <p:cNvGraphicFramePr>
            <a:graphicFrameLocks noChangeAspect="1"/>
          </p:cNvGraphicFramePr>
          <p:nvPr/>
        </p:nvGraphicFramePr>
        <p:xfrm>
          <a:off x="3276600" y="1143000"/>
          <a:ext cx="2495550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326" name="Equation" r:id="rId4" imgW="799920" imgH="228600" progId="Equation.3">
                  <p:embed/>
                </p:oleObj>
              </mc:Choice>
              <mc:Fallback>
                <p:oleObj name="Equation" r:id="rId4" imgW="799920" imgH="228600" progId="Equation.3">
                  <p:embed/>
                  <p:pic>
                    <p:nvPicPr>
                      <p:cNvPr id="16384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1143000"/>
                        <a:ext cx="2495550" cy="714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45" name="Rectangle 5"/>
          <p:cNvSpPr>
            <a:spLocks noChangeArrowheads="1"/>
          </p:cNvSpPr>
          <p:nvPr/>
        </p:nvSpPr>
        <p:spPr bwMode="auto">
          <a:xfrm>
            <a:off x="5838825" y="5775325"/>
            <a:ext cx="1347788" cy="3762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63846" name="Rectangle 6"/>
          <p:cNvSpPr>
            <a:spLocks noChangeArrowheads="1"/>
          </p:cNvSpPr>
          <p:nvPr/>
        </p:nvSpPr>
        <p:spPr bwMode="auto">
          <a:xfrm>
            <a:off x="5838825" y="5775325"/>
            <a:ext cx="1347788" cy="3762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63847" name="Freeform 7"/>
          <p:cNvSpPr>
            <a:spLocks/>
          </p:cNvSpPr>
          <p:nvPr/>
        </p:nvSpPr>
        <p:spPr bwMode="auto">
          <a:xfrm>
            <a:off x="5551488" y="5649913"/>
            <a:ext cx="282575" cy="271462"/>
          </a:xfrm>
          <a:custGeom>
            <a:avLst/>
            <a:gdLst/>
            <a:ahLst/>
            <a:cxnLst>
              <a:cxn ang="0">
                <a:pos x="0" y="206"/>
              </a:cxn>
              <a:cxn ang="0">
                <a:pos x="0" y="0"/>
              </a:cxn>
              <a:cxn ang="0">
                <a:pos x="250" y="0"/>
              </a:cxn>
              <a:cxn ang="0">
                <a:pos x="250" y="206"/>
              </a:cxn>
              <a:cxn ang="0">
                <a:pos x="0" y="206"/>
              </a:cxn>
            </a:cxnLst>
            <a:rect l="0" t="0" r="r" b="b"/>
            <a:pathLst>
              <a:path w="251" h="207">
                <a:moveTo>
                  <a:pt x="0" y="206"/>
                </a:moveTo>
                <a:lnTo>
                  <a:pt x="0" y="0"/>
                </a:lnTo>
                <a:lnTo>
                  <a:pt x="250" y="0"/>
                </a:lnTo>
                <a:lnTo>
                  <a:pt x="250" y="206"/>
                </a:lnTo>
                <a:lnTo>
                  <a:pt x="0" y="206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48" name="Freeform 8"/>
          <p:cNvSpPr>
            <a:spLocks/>
          </p:cNvSpPr>
          <p:nvPr/>
        </p:nvSpPr>
        <p:spPr bwMode="auto">
          <a:xfrm>
            <a:off x="5926138" y="5649913"/>
            <a:ext cx="280987" cy="271462"/>
          </a:xfrm>
          <a:custGeom>
            <a:avLst/>
            <a:gdLst/>
            <a:ahLst/>
            <a:cxnLst>
              <a:cxn ang="0">
                <a:pos x="0" y="206"/>
              </a:cxn>
              <a:cxn ang="0">
                <a:pos x="0" y="0"/>
              </a:cxn>
              <a:cxn ang="0">
                <a:pos x="249" y="0"/>
              </a:cxn>
              <a:cxn ang="0">
                <a:pos x="249" y="206"/>
              </a:cxn>
              <a:cxn ang="0">
                <a:pos x="0" y="206"/>
              </a:cxn>
            </a:cxnLst>
            <a:rect l="0" t="0" r="r" b="b"/>
            <a:pathLst>
              <a:path w="250" h="207">
                <a:moveTo>
                  <a:pt x="0" y="206"/>
                </a:moveTo>
                <a:lnTo>
                  <a:pt x="0" y="0"/>
                </a:lnTo>
                <a:lnTo>
                  <a:pt x="249" y="0"/>
                </a:lnTo>
                <a:lnTo>
                  <a:pt x="249" y="206"/>
                </a:lnTo>
                <a:lnTo>
                  <a:pt x="0" y="206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49" name="Freeform 9"/>
          <p:cNvSpPr>
            <a:spLocks/>
          </p:cNvSpPr>
          <p:nvPr/>
        </p:nvSpPr>
        <p:spPr bwMode="auto">
          <a:xfrm>
            <a:off x="6299200" y="5649913"/>
            <a:ext cx="282575" cy="271462"/>
          </a:xfrm>
          <a:custGeom>
            <a:avLst/>
            <a:gdLst/>
            <a:ahLst/>
            <a:cxnLst>
              <a:cxn ang="0">
                <a:pos x="0" y="206"/>
              </a:cxn>
              <a:cxn ang="0">
                <a:pos x="0" y="0"/>
              </a:cxn>
              <a:cxn ang="0">
                <a:pos x="251" y="0"/>
              </a:cxn>
              <a:cxn ang="0">
                <a:pos x="251" y="206"/>
              </a:cxn>
              <a:cxn ang="0">
                <a:pos x="0" y="206"/>
              </a:cxn>
            </a:cxnLst>
            <a:rect l="0" t="0" r="r" b="b"/>
            <a:pathLst>
              <a:path w="252" h="207">
                <a:moveTo>
                  <a:pt x="0" y="206"/>
                </a:moveTo>
                <a:lnTo>
                  <a:pt x="0" y="0"/>
                </a:lnTo>
                <a:lnTo>
                  <a:pt x="251" y="0"/>
                </a:lnTo>
                <a:lnTo>
                  <a:pt x="251" y="206"/>
                </a:lnTo>
                <a:lnTo>
                  <a:pt x="0" y="206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50" name="Freeform 10"/>
          <p:cNvSpPr>
            <a:spLocks/>
          </p:cNvSpPr>
          <p:nvPr/>
        </p:nvSpPr>
        <p:spPr bwMode="auto">
          <a:xfrm>
            <a:off x="6673850" y="5649913"/>
            <a:ext cx="280988" cy="271462"/>
          </a:xfrm>
          <a:custGeom>
            <a:avLst/>
            <a:gdLst/>
            <a:ahLst/>
            <a:cxnLst>
              <a:cxn ang="0">
                <a:pos x="0" y="206"/>
              </a:cxn>
              <a:cxn ang="0">
                <a:pos x="0" y="0"/>
              </a:cxn>
              <a:cxn ang="0">
                <a:pos x="249" y="0"/>
              </a:cxn>
              <a:cxn ang="0">
                <a:pos x="249" y="206"/>
              </a:cxn>
              <a:cxn ang="0">
                <a:pos x="0" y="206"/>
              </a:cxn>
            </a:cxnLst>
            <a:rect l="0" t="0" r="r" b="b"/>
            <a:pathLst>
              <a:path w="250" h="207">
                <a:moveTo>
                  <a:pt x="0" y="206"/>
                </a:moveTo>
                <a:lnTo>
                  <a:pt x="0" y="0"/>
                </a:lnTo>
                <a:lnTo>
                  <a:pt x="249" y="0"/>
                </a:lnTo>
                <a:lnTo>
                  <a:pt x="249" y="206"/>
                </a:lnTo>
                <a:lnTo>
                  <a:pt x="0" y="206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51" name="Freeform 11"/>
          <p:cNvSpPr>
            <a:spLocks/>
          </p:cNvSpPr>
          <p:nvPr/>
        </p:nvSpPr>
        <p:spPr bwMode="auto">
          <a:xfrm>
            <a:off x="7048500" y="5649913"/>
            <a:ext cx="280988" cy="271462"/>
          </a:xfrm>
          <a:custGeom>
            <a:avLst/>
            <a:gdLst/>
            <a:ahLst/>
            <a:cxnLst>
              <a:cxn ang="0">
                <a:pos x="0" y="206"/>
              </a:cxn>
              <a:cxn ang="0">
                <a:pos x="0" y="0"/>
              </a:cxn>
              <a:cxn ang="0">
                <a:pos x="249" y="0"/>
              </a:cxn>
              <a:cxn ang="0">
                <a:pos x="249" y="206"/>
              </a:cxn>
              <a:cxn ang="0">
                <a:pos x="0" y="206"/>
              </a:cxn>
            </a:cxnLst>
            <a:rect l="0" t="0" r="r" b="b"/>
            <a:pathLst>
              <a:path w="250" h="207">
                <a:moveTo>
                  <a:pt x="0" y="206"/>
                </a:moveTo>
                <a:lnTo>
                  <a:pt x="0" y="0"/>
                </a:lnTo>
                <a:lnTo>
                  <a:pt x="249" y="0"/>
                </a:lnTo>
                <a:lnTo>
                  <a:pt x="249" y="206"/>
                </a:lnTo>
                <a:lnTo>
                  <a:pt x="0" y="206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52" name="Freeform 12"/>
          <p:cNvSpPr>
            <a:spLocks/>
          </p:cNvSpPr>
          <p:nvPr/>
        </p:nvSpPr>
        <p:spPr bwMode="auto">
          <a:xfrm>
            <a:off x="7421563" y="5649913"/>
            <a:ext cx="282575" cy="271462"/>
          </a:xfrm>
          <a:custGeom>
            <a:avLst/>
            <a:gdLst/>
            <a:ahLst/>
            <a:cxnLst>
              <a:cxn ang="0">
                <a:pos x="0" y="206"/>
              </a:cxn>
              <a:cxn ang="0">
                <a:pos x="0" y="0"/>
              </a:cxn>
              <a:cxn ang="0">
                <a:pos x="250" y="0"/>
              </a:cxn>
              <a:cxn ang="0">
                <a:pos x="250" y="206"/>
              </a:cxn>
              <a:cxn ang="0">
                <a:pos x="0" y="206"/>
              </a:cxn>
            </a:cxnLst>
            <a:rect l="0" t="0" r="r" b="b"/>
            <a:pathLst>
              <a:path w="251" h="207">
                <a:moveTo>
                  <a:pt x="0" y="206"/>
                </a:moveTo>
                <a:lnTo>
                  <a:pt x="0" y="0"/>
                </a:lnTo>
                <a:lnTo>
                  <a:pt x="250" y="0"/>
                </a:lnTo>
                <a:lnTo>
                  <a:pt x="250" y="206"/>
                </a:lnTo>
                <a:lnTo>
                  <a:pt x="0" y="206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53" name="Freeform 13"/>
          <p:cNvSpPr>
            <a:spLocks/>
          </p:cNvSpPr>
          <p:nvPr/>
        </p:nvSpPr>
        <p:spPr bwMode="auto">
          <a:xfrm>
            <a:off x="7796213" y="5649913"/>
            <a:ext cx="280987" cy="271462"/>
          </a:xfrm>
          <a:custGeom>
            <a:avLst/>
            <a:gdLst/>
            <a:ahLst/>
            <a:cxnLst>
              <a:cxn ang="0">
                <a:pos x="0" y="206"/>
              </a:cxn>
              <a:cxn ang="0">
                <a:pos x="0" y="0"/>
              </a:cxn>
              <a:cxn ang="0">
                <a:pos x="250" y="0"/>
              </a:cxn>
              <a:cxn ang="0">
                <a:pos x="250" y="206"/>
              </a:cxn>
              <a:cxn ang="0">
                <a:pos x="0" y="206"/>
              </a:cxn>
            </a:cxnLst>
            <a:rect l="0" t="0" r="r" b="b"/>
            <a:pathLst>
              <a:path w="251" h="207">
                <a:moveTo>
                  <a:pt x="0" y="206"/>
                </a:moveTo>
                <a:lnTo>
                  <a:pt x="0" y="0"/>
                </a:lnTo>
                <a:lnTo>
                  <a:pt x="250" y="0"/>
                </a:lnTo>
                <a:lnTo>
                  <a:pt x="250" y="206"/>
                </a:lnTo>
                <a:lnTo>
                  <a:pt x="0" y="206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54" name="Freeform 14"/>
          <p:cNvSpPr>
            <a:spLocks/>
          </p:cNvSpPr>
          <p:nvPr/>
        </p:nvSpPr>
        <p:spPr bwMode="auto">
          <a:xfrm>
            <a:off x="6089650" y="4759325"/>
            <a:ext cx="1220788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85" y="0"/>
              </a:cxn>
              <a:cxn ang="0">
                <a:pos x="0" y="0"/>
              </a:cxn>
            </a:cxnLst>
            <a:rect l="0" t="0" r="r" b="b"/>
            <a:pathLst>
              <a:path w="1086" h="1">
                <a:moveTo>
                  <a:pt x="0" y="0"/>
                </a:moveTo>
                <a:lnTo>
                  <a:pt x="1085" y="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55" name="Freeform 15"/>
          <p:cNvSpPr>
            <a:spLocks/>
          </p:cNvSpPr>
          <p:nvPr/>
        </p:nvSpPr>
        <p:spPr bwMode="auto">
          <a:xfrm>
            <a:off x="6089650" y="3956050"/>
            <a:ext cx="644525" cy="804863"/>
          </a:xfrm>
          <a:custGeom>
            <a:avLst/>
            <a:gdLst/>
            <a:ahLst/>
            <a:cxnLst>
              <a:cxn ang="0">
                <a:pos x="0" y="614"/>
              </a:cxn>
              <a:cxn ang="0">
                <a:pos x="572" y="0"/>
              </a:cxn>
              <a:cxn ang="0">
                <a:pos x="0" y="614"/>
              </a:cxn>
            </a:cxnLst>
            <a:rect l="0" t="0" r="r" b="b"/>
            <a:pathLst>
              <a:path w="573" h="615">
                <a:moveTo>
                  <a:pt x="0" y="614"/>
                </a:moveTo>
                <a:lnTo>
                  <a:pt x="572" y="0"/>
                </a:lnTo>
                <a:lnTo>
                  <a:pt x="0" y="614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56" name="Freeform 16"/>
          <p:cNvSpPr>
            <a:spLocks/>
          </p:cNvSpPr>
          <p:nvPr/>
        </p:nvSpPr>
        <p:spPr bwMode="auto">
          <a:xfrm>
            <a:off x="6732588" y="3956050"/>
            <a:ext cx="584200" cy="8048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19" y="614"/>
              </a:cxn>
              <a:cxn ang="0">
                <a:pos x="0" y="0"/>
              </a:cxn>
            </a:cxnLst>
            <a:rect l="0" t="0" r="r" b="b"/>
            <a:pathLst>
              <a:path w="520" h="615">
                <a:moveTo>
                  <a:pt x="0" y="0"/>
                </a:moveTo>
                <a:lnTo>
                  <a:pt x="519" y="614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57" name="Freeform 17"/>
          <p:cNvSpPr>
            <a:spLocks/>
          </p:cNvSpPr>
          <p:nvPr/>
        </p:nvSpPr>
        <p:spPr bwMode="auto">
          <a:xfrm>
            <a:off x="6496050" y="3886200"/>
            <a:ext cx="238125" cy="714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5" y="8"/>
              </a:cxn>
              <a:cxn ang="0">
                <a:pos x="210" y="54"/>
              </a:cxn>
              <a:cxn ang="0">
                <a:pos x="0" y="0"/>
              </a:cxn>
            </a:cxnLst>
            <a:rect l="0" t="0" r="r" b="b"/>
            <a:pathLst>
              <a:path w="211" h="55">
                <a:moveTo>
                  <a:pt x="0" y="0"/>
                </a:moveTo>
                <a:lnTo>
                  <a:pt x="35" y="8"/>
                </a:lnTo>
                <a:lnTo>
                  <a:pt x="210" y="54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58" name="Freeform 18"/>
          <p:cNvSpPr>
            <a:spLocks/>
          </p:cNvSpPr>
          <p:nvPr/>
        </p:nvSpPr>
        <p:spPr bwMode="auto">
          <a:xfrm>
            <a:off x="6664325" y="3916363"/>
            <a:ext cx="69850" cy="41275"/>
          </a:xfrm>
          <a:custGeom>
            <a:avLst/>
            <a:gdLst/>
            <a:ahLst/>
            <a:cxnLst>
              <a:cxn ang="0">
                <a:pos x="7" y="0"/>
              </a:cxn>
              <a:cxn ang="0">
                <a:pos x="61" y="30"/>
              </a:cxn>
              <a:cxn ang="0">
                <a:pos x="0" y="29"/>
              </a:cxn>
              <a:cxn ang="0">
                <a:pos x="7" y="0"/>
              </a:cxn>
            </a:cxnLst>
            <a:rect l="0" t="0" r="r" b="b"/>
            <a:pathLst>
              <a:path w="62" h="31">
                <a:moveTo>
                  <a:pt x="7" y="0"/>
                </a:moveTo>
                <a:lnTo>
                  <a:pt x="61" y="30"/>
                </a:lnTo>
                <a:lnTo>
                  <a:pt x="0" y="29"/>
                </a:lnTo>
                <a:lnTo>
                  <a:pt x="7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59" name="Freeform 19"/>
          <p:cNvSpPr>
            <a:spLocks/>
          </p:cNvSpPr>
          <p:nvPr/>
        </p:nvSpPr>
        <p:spPr bwMode="auto">
          <a:xfrm>
            <a:off x="5794375" y="4972050"/>
            <a:ext cx="331788" cy="2667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94" y="0"/>
              </a:cxn>
              <a:cxn ang="0">
                <a:pos x="294" y="203"/>
              </a:cxn>
              <a:cxn ang="0">
                <a:pos x="0" y="203"/>
              </a:cxn>
              <a:cxn ang="0">
                <a:pos x="0" y="0"/>
              </a:cxn>
            </a:cxnLst>
            <a:rect l="0" t="0" r="r" b="b"/>
            <a:pathLst>
              <a:path w="295" h="204">
                <a:moveTo>
                  <a:pt x="0" y="0"/>
                </a:moveTo>
                <a:lnTo>
                  <a:pt x="294" y="0"/>
                </a:lnTo>
                <a:lnTo>
                  <a:pt x="294" y="203"/>
                </a:lnTo>
                <a:lnTo>
                  <a:pt x="0" y="203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60" name="Freeform 20"/>
          <p:cNvSpPr>
            <a:spLocks/>
          </p:cNvSpPr>
          <p:nvPr/>
        </p:nvSpPr>
        <p:spPr bwMode="auto">
          <a:xfrm>
            <a:off x="6124575" y="5070475"/>
            <a:ext cx="52388" cy="31750"/>
          </a:xfrm>
          <a:custGeom>
            <a:avLst/>
            <a:gdLst/>
            <a:ahLst/>
            <a:cxnLst>
              <a:cxn ang="0">
                <a:pos x="46" y="23"/>
              </a:cxn>
              <a:cxn ang="0">
                <a:pos x="0" y="12"/>
              </a:cxn>
              <a:cxn ang="0">
                <a:pos x="46" y="0"/>
              </a:cxn>
            </a:cxnLst>
            <a:rect l="0" t="0" r="r" b="b"/>
            <a:pathLst>
              <a:path w="47" h="24">
                <a:moveTo>
                  <a:pt x="46" y="23"/>
                </a:moveTo>
                <a:lnTo>
                  <a:pt x="0" y="12"/>
                </a:lnTo>
                <a:lnTo>
                  <a:pt x="46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61" name="Freeform 21"/>
          <p:cNvSpPr>
            <a:spLocks/>
          </p:cNvSpPr>
          <p:nvPr/>
        </p:nvSpPr>
        <p:spPr bwMode="auto">
          <a:xfrm>
            <a:off x="6124575" y="5086350"/>
            <a:ext cx="198438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6" y="0"/>
              </a:cxn>
              <a:cxn ang="0">
                <a:pos x="0" y="0"/>
              </a:cxn>
            </a:cxnLst>
            <a:rect l="0" t="0" r="r" b="b"/>
            <a:pathLst>
              <a:path w="177" h="1">
                <a:moveTo>
                  <a:pt x="0" y="0"/>
                </a:moveTo>
                <a:lnTo>
                  <a:pt x="176" y="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62" name="Freeform 22"/>
          <p:cNvSpPr>
            <a:spLocks/>
          </p:cNvSpPr>
          <p:nvPr/>
        </p:nvSpPr>
        <p:spPr bwMode="auto">
          <a:xfrm>
            <a:off x="6269038" y="5070475"/>
            <a:ext cx="53975" cy="31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7" y="12"/>
              </a:cxn>
              <a:cxn ang="0">
                <a:pos x="0" y="23"/>
              </a:cxn>
            </a:cxnLst>
            <a:rect l="0" t="0" r="r" b="b"/>
            <a:pathLst>
              <a:path w="48" h="24">
                <a:moveTo>
                  <a:pt x="0" y="0"/>
                </a:moveTo>
                <a:lnTo>
                  <a:pt x="47" y="12"/>
                </a:lnTo>
                <a:lnTo>
                  <a:pt x="0" y="23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63" name="Freeform 23"/>
          <p:cNvSpPr>
            <a:spLocks/>
          </p:cNvSpPr>
          <p:nvPr/>
        </p:nvSpPr>
        <p:spPr bwMode="auto">
          <a:xfrm>
            <a:off x="6323013" y="4972050"/>
            <a:ext cx="330200" cy="2667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94" y="0"/>
              </a:cxn>
              <a:cxn ang="0">
                <a:pos x="294" y="203"/>
              </a:cxn>
              <a:cxn ang="0">
                <a:pos x="0" y="203"/>
              </a:cxn>
              <a:cxn ang="0">
                <a:pos x="0" y="0"/>
              </a:cxn>
            </a:cxnLst>
            <a:rect l="0" t="0" r="r" b="b"/>
            <a:pathLst>
              <a:path w="295" h="204">
                <a:moveTo>
                  <a:pt x="0" y="0"/>
                </a:moveTo>
                <a:lnTo>
                  <a:pt x="294" y="0"/>
                </a:lnTo>
                <a:lnTo>
                  <a:pt x="294" y="203"/>
                </a:lnTo>
                <a:lnTo>
                  <a:pt x="0" y="203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64" name="Freeform 24"/>
          <p:cNvSpPr>
            <a:spLocks/>
          </p:cNvSpPr>
          <p:nvPr/>
        </p:nvSpPr>
        <p:spPr bwMode="auto">
          <a:xfrm>
            <a:off x="6653213" y="5070475"/>
            <a:ext cx="53975" cy="31750"/>
          </a:xfrm>
          <a:custGeom>
            <a:avLst/>
            <a:gdLst/>
            <a:ahLst/>
            <a:cxnLst>
              <a:cxn ang="0">
                <a:pos x="47" y="23"/>
              </a:cxn>
              <a:cxn ang="0">
                <a:pos x="0" y="12"/>
              </a:cxn>
              <a:cxn ang="0">
                <a:pos x="47" y="0"/>
              </a:cxn>
            </a:cxnLst>
            <a:rect l="0" t="0" r="r" b="b"/>
            <a:pathLst>
              <a:path w="48" h="24">
                <a:moveTo>
                  <a:pt x="47" y="23"/>
                </a:moveTo>
                <a:lnTo>
                  <a:pt x="0" y="12"/>
                </a:lnTo>
                <a:lnTo>
                  <a:pt x="47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65" name="Freeform 25"/>
          <p:cNvSpPr>
            <a:spLocks/>
          </p:cNvSpPr>
          <p:nvPr/>
        </p:nvSpPr>
        <p:spPr bwMode="auto">
          <a:xfrm>
            <a:off x="6653213" y="5086350"/>
            <a:ext cx="165100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46" y="0"/>
              </a:cxn>
              <a:cxn ang="0">
                <a:pos x="0" y="0"/>
              </a:cxn>
            </a:cxnLst>
            <a:rect l="0" t="0" r="r" b="b"/>
            <a:pathLst>
              <a:path w="147" h="1">
                <a:moveTo>
                  <a:pt x="0" y="0"/>
                </a:moveTo>
                <a:lnTo>
                  <a:pt x="146" y="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66" name="Freeform 26"/>
          <p:cNvSpPr>
            <a:spLocks/>
          </p:cNvSpPr>
          <p:nvPr/>
        </p:nvSpPr>
        <p:spPr bwMode="auto">
          <a:xfrm>
            <a:off x="6764338" y="5070475"/>
            <a:ext cx="53975" cy="31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7" y="12"/>
              </a:cxn>
              <a:cxn ang="0">
                <a:pos x="0" y="23"/>
              </a:cxn>
            </a:cxnLst>
            <a:rect l="0" t="0" r="r" b="b"/>
            <a:pathLst>
              <a:path w="48" h="24">
                <a:moveTo>
                  <a:pt x="0" y="0"/>
                </a:moveTo>
                <a:lnTo>
                  <a:pt x="47" y="12"/>
                </a:lnTo>
                <a:lnTo>
                  <a:pt x="0" y="23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67" name="Freeform 27"/>
          <p:cNvSpPr>
            <a:spLocks/>
          </p:cNvSpPr>
          <p:nvPr/>
        </p:nvSpPr>
        <p:spPr bwMode="auto">
          <a:xfrm>
            <a:off x="6024563" y="4743450"/>
            <a:ext cx="133350" cy="230188"/>
          </a:xfrm>
          <a:custGeom>
            <a:avLst/>
            <a:gdLst/>
            <a:ahLst/>
            <a:cxnLst>
              <a:cxn ang="0">
                <a:pos x="118" y="0"/>
              </a:cxn>
              <a:cxn ang="0">
                <a:pos x="0" y="175"/>
              </a:cxn>
              <a:cxn ang="0">
                <a:pos x="118" y="0"/>
              </a:cxn>
            </a:cxnLst>
            <a:rect l="0" t="0" r="r" b="b"/>
            <a:pathLst>
              <a:path w="119" h="176">
                <a:moveTo>
                  <a:pt x="118" y="0"/>
                </a:moveTo>
                <a:lnTo>
                  <a:pt x="0" y="175"/>
                </a:lnTo>
                <a:lnTo>
                  <a:pt x="118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68" name="Freeform 28"/>
          <p:cNvSpPr>
            <a:spLocks/>
          </p:cNvSpPr>
          <p:nvPr/>
        </p:nvSpPr>
        <p:spPr bwMode="auto">
          <a:xfrm>
            <a:off x="6024563" y="4911725"/>
            <a:ext cx="42862" cy="61913"/>
          </a:xfrm>
          <a:custGeom>
            <a:avLst/>
            <a:gdLst/>
            <a:ahLst/>
            <a:cxnLst>
              <a:cxn ang="0">
                <a:pos x="37" y="14"/>
              </a:cxn>
              <a:cxn ang="0">
                <a:pos x="0" y="46"/>
              </a:cxn>
              <a:cxn ang="0">
                <a:pos x="16" y="0"/>
              </a:cxn>
            </a:cxnLst>
            <a:rect l="0" t="0" r="r" b="b"/>
            <a:pathLst>
              <a:path w="38" h="47">
                <a:moveTo>
                  <a:pt x="37" y="14"/>
                </a:moveTo>
                <a:lnTo>
                  <a:pt x="0" y="46"/>
                </a:lnTo>
                <a:lnTo>
                  <a:pt x="16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69" name="Freeform 29"/>
          <p:cNvSpPr>
            <a:spLocks/>
          </p:cNvSpPr>
          <p:nvPr/>
        </p:nvSpPr>
        <p:spPr bwMode="auto">
          <a:xfrm>
            <a:off x="6486525" y="4743450"/>
            <a:ext cx="1588" cy="2301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75"/>
              </a:cxn>
              <a:cxn ang="0">
                <a:pos x="0" y="0"/>
              </a:cxn>
            </a:cxnLst>
            <a:rect l="0" t="0" r="r" b="b"/>
            <a:pathLst>
              <a:path w="1" h="176">
                <a:moveTo>
                  <a:pt x="0" y="0"/>
                </a:moveTo>
                <a:lnTo>
                  <a:pt x="0" y="175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70" name="Freeform 30"/>
          <p:cNvSpPr>
            <a:spLocks/>
          </p:cNvSpPr>
          <p:nvPr/>
        </p:nvSpPr>
        <p:spPr bwMode="auto">
          <a:xfrm>
            <a:off x="6473825" y="4911725"/>
            <a:ext cx="26988" cy="61913"/>
          </a:xfrm>
          <a:custGeom>
            <a:avLst/>
            <a:gdLst/>
            <a:ahLst/>
            <a:cxnLst>
              <a:cxn ang="0">
                <a:pos x="23" y="0"/>
              </a:cxn>
              <a:cxn ang="0">
                <a:pos x="11" y="47"/>
              </a:cxn>
              <a:cxn ang="0">
                <a:pos x="0" y="0"/>
              </a:cxn>
            </a:cxnLst>
            <a:rect l="0" t="0" r="r" b="b"/>
            <a:pathLst>
              <a:path w="24" h="48">
                <a:moveTo>
                  <a:pt x="23" y="0"/>
                </a:moveTo>
                <a:lnTo>
                  <a:pt x="11" y="47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71" name="Freeform 31"/>
          <p:cNvSpPr>
            <a:spLocks/>
          </p:cNvSpPr>
          <p:nvPr/>
        </p:nvSpPr>
        <p:spPr bwMode="auto">
          <a:xfrm>
            <a:off x="7213600" y="4972050"/>
            <a:ext cx="330200" cy="2667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93" y="0"/>
              </a:cxn>
              <a:cxn ang="0">
                <a:pos x="293" y="203"/>
              </a:cxn>
              <a:cxn ang="0">
                <a:pos x="0" y="203"/>
              </a:cxn>
              <a:cxn ang="0">
                <a:pos x="0" y="0"/>
              </a:cxn>
            </a:cxnLst>
            <a:rect l="0" t="0" r="r" b="b"/>
            <a:pathLst>
              <a:path w="294" h="204">
                <a:moveTo>
                  <a:pt x="0" y="0"/>
                </a:moveTo>
                <a:lnTo>
                  <a:pt x="293" y="0"/>
                </a:lnTo>
                <a:lnTo>
                  <a:pt x="293" y="203"/>
                </a:lnTo>
                <a:lnTo>
                  <a:pt x="0" y="203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72" name="Freeform 32"/>
          <p:cNvSpPr>
            <a:spLocks/>
          </p:cNvSpPr>
          <p:nvPr/>
        </p:nvSpPr>
        <p:spPr bwMode="auto">
          <a:xfrm>
            <a:off x="7050088" y="5070475"/>
            <a:ext cx="52387" cy="31750"/>
          </a:xfrm>
          <a:custGeom>
            <a:avLst/>
            <a:gdLst/>
            <a:ahLst/>
            <a:cxnLst>
              <a:cxn ang="0">
                <a:pos x="46" y="23"/>
              </a:cxn>
              <a:cxn ang="0">
                <a:pos x="0" y="12"/>
              </a:cxn>
              <a:cxn ang="0">
                <a:pos x="46" y="0"/>
              </a:cxn>
            </a:cxnLst>
            <a:rect l="0" t="0" r="r" b="b"/>
            <a:pathLst>
              <a:path w="47" h="24">
                <a:moveTo>
                  <a:pt x="46" y="23"/>
                </a:moveTo>
                <a:lnTo>
                  <a:pt x="0" y="12"/>
                </a:lnTo>
                <a:lnTo>
                  <a:pt x="46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73" name="Freeform 33"/>
          <p:cNvSpPr>
            <a:spLocks/>
          </p:cNvSpPr>
          <p:nvPr/>
        </p:nvSpPr>
        <p:spPr bwMode="auto">
          <a:xfrm>
            <a:off x="7050088" y="5086350"/>
            <a:ext cx="165100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46" y="0"/>
              </a:cxn>
              <a:cxn ang="0">
                <a:pos x="0" y="0"/>
              </a:cxn>
            </a:cxnLst>
            <a:rect l="0" t="0" r="r" b="b"/>
            <a:pathLst>
              <a:path w="147" h="1">
                <a:moveTo>
                  <a:pt x="0" y="0"/>
                </a:moveTo>
                <a:lnTo>
                  <a:pt x="146" y="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74" name="Freeform 34"/>
          <p:cNvSpPr>
            <a:spLocks/>
          </p:cNvSpPr>
          <p:nvPr/>
        </p:nvSpPr>
        <p:spPr bwMode="auto">
          <a:xfrm>
            <a:off x="7161213" y="5070475"/>
            <a:ext cx="53975" cy="31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7" y="12"/>
              </a:cxn>
              <a:cxn ang="0">
                <a:pos x="0" y="23"/>
              </a:cxn>
            </a:cxnLst>
            <a:rect l="0" t="0" r="r" b="b"/>
            <a:pathLst>
              <a:path w="48" h="24">
                <a:moveTo>
                  <a:pt x="0" y="0"/>
                </a:moveTo>
                <a:lnTo>
                  <a:pt x="47" y="12"/>
                </a:lnTo>
                <a:lnTo>
                  <a:pt x="0" y="23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75" name="Freeform 35"/>
          <p:cNvSpPr>
            <a:spLocks/>
          </p:cNvSpPr>
          <p:nvPr/>
        </p:nvSpPr>
        <p:spPr bwMode="auto">
          <a:xfrm>
            <a:off x="7246938" y="4743450"/>
            <a:ext cx="133350" cy="2301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18" y="175"/>
              </a:cxn>
              <a:cxn ang="0">
                <a:pos x="0" y="0"/>
              </a:cxn>
            </a:cxnLst>
            <a:rect l="0" t="0" r="r" b="b"/>
            <a:pathLst>
              <a:path w="119" h="176">
                <a:moveTo>
                  <a:pt x="0" y="0"/>
                </a:moveTo>
                <a:lnTo>
                  <a:pt x="118" y="175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76" name="Freeform 36"/>
          <p:cNvSpPr>
            <a:spLocks/>
          </p:cNvSpPr>
          <p:nvPr/>
        </p:nvSpPr>
        <p:spPr bwMode="auto">
          <a:xfrm>
            <a:off x="7339013" y="4911725"/>
            <a:ext cx="41275" cy="61913"/>
          </a:xfrm>
          <a:custGeom>
            <a:avLst/>
            <a:gdLst/>
            <a:ahLst/>
            <a:cxnLst>
              <a:cxn ang="0">
                <a:pos x="20" y="0"/>
              </a:cxn>
              <a:cxn ang="0">
                <a:pos x="36" y="46"/>
              </a:cxn>
              <a:cxn ang="0">
                <a:pos x="0" y="14"/>
              </a:cxn>
            </a:cxnLst>
            <a:rect l="0" t="0" r="r" b="b"/>
            <a:pathLst>
              <a:path w="37" h="47">
                <a:moveTo>
                  <a:pt x="20" y="0"/>
                </a:moveTo>
                <a:lnTo>
                  <a:pt x="36" y="46"/>
                </a:lnTo>
                <a:lnTo>
                  <a:pt x="0" y="14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77" name="Freeform 37"/>
          <p:cNvSpPr>
            <a:spLocks/>
          </p:cNvSpPr>
          <p:nvPr/>
        </p:nvSpPr>
        <p:spPr bwMode="auto">
          <a:xfrm>
            <a:off x="5562600" y="5238750"/>
            <a:ext cx="265113" cy="419100"/>
          </a:xfrm>
          <a:custGeom>
            <a:avLst/>
            <a:gdLst/>
            <a:ahLst/>
            <a:cxnLst>
              <a:cxn ang="0">
                <a:pos x="235" y="0"/>
              </a:cxn>
              <a:cxn ang="0">
                <a:pos x="0" y="320"/>
              </a:cxn>
              <a:cxn ang="0">
                <a:pos x="235" y="0"/>
              </a:cxn>
            </a:cxnLst>
            <a:rect l="0" t="0" r="r" b="b"/>
            <a:pathLst>
              <a:path w="236" h="321">
                <a:moveTo>
                  <a:pt x="235" y="0"/>
                </a:moveTo>
                <a:lnTo>
                  <a:pt x="0" y="320"/>
                </a:lnTo>
                <a:lnTo>
                  <a:pt x="235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78" name="Freeform 38"/>
          <p:cNvSpPr>
            <a:spLocks/>
          </p:cNvSpPr>
          <p:nvPr/>
        </p:nvSpPr>
        <p:spPr bwMode="auto">
          <a:xfrm>
            <a:off x="5562600" y="5599113"/>
            <a:ext cx="42863" cy="58737"/>
          </a:xfrm>
          <a:custGeom>
            <a:avLst/>
            <a:gdLst/>
            <a:ahLst/>
            <a:cxnLst>
              <a:cxn ang="0">
                <a:pos x="37" y="14"/>
              </a:cxn>
              <a:cxn ang="0">
                <a:pos x="0" y="44"/>
              </a:cxn>
              <a:cxn ang="0">
                <a:pos x="18" y="0"/>
              </a:cxn>
            </a:cxnLst>
            <a:rect l="0" t="0" r="r" b="b"/>
            <a:pathLst>
              <a:path w="38" h="45">
                <a:moveTo>
                  <a:pt x="37" y="14"/>
                </a:moveTo>
                <a:lnTo>
                  <a:pt x="0" y="44"/>
                </a:lnTo>
                <a:lnTo>
                  <a:pt x="18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79" name="Freeform 39"/>
          <p:cNvSpPr>
            <a:spLocks/>
          </p:cNvSpPr>
          <p:nvPr/>
        </p:nvSpPr>
        <p:spPr bwMode="auto">
          <a:xfrm>
            <a:off x="5662613" y="5238750"/>
            <a:ext cx="198437" cy="419100"/>
          </a:xfrm>
          <a:custGeom>
            <a:avLst/>
            <a:gdLst/>
            <a:ahLst/>
            <a:cxnLst>
              <a:cxn ang="0">
                <a:pos x="176" y="0"/>
              </a:cxn>
              <a:cxn ang="0">
                <a:pos x="0" y="320"/>
              </a:cxn>
              <a:cxn ang="0">
                <a:pos x="176" y="0"/>
              </a:cxn>
            </a:cxnLst>
            <a:rect l="0" t="0" r="r" b="b"/>
            <a:pathLst>
              <a:path w="177" h="321">
                <a:moveTo>
                  <a:pt x="176" y="0"/>
                </a:moveTo>
                <a:lnTo>
                  <a:pt x="0" y="320"/>
                </a:lnTo>
                <a:lnTo>
                  <a:pt x="176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80" name="Freeform 40"/>
          <p:cNvSpPr>
            <a:spLocks/>
          </p:cNvSpPr>
          <p:nvPr/>
        </p:nvSpPr>
        <p:spPr bwMode="auto">
          <a:xfrm>
            <a:off x="5662613" y="5595938"/>
            <a:ext cx="36512" cy="61912"/>
          </a:xfrm>
          <a:custGeom>
            <a:avLst/>
            <a:gdLst/>
            <a:ahLst/>
            <a:cxnLst>
              <a:cxn ang="0">
                <a:pos x="32" y="10"/>
              </a:cxn>
              <a:cxn ang="0">
                <a:pos x="0" y="46"/>
              </a:cxn>
              <a:cxn ang="0">
                <a:pos x="12" y="0"/>
              </a:cxn>
            </a:cxnLst>
            <a:rect l="0" t="0" r="r" b="b"/>
            <a:pathLst>
              <a:path w="33" h="47">
                <a:moveTo>
                  <a:pt x="32" y="10"/>
                </a:moveTo>
                <a:lnTo>
                  <a:pt x="0" y="46"/>
                </a:lnTo>
                <a:lnTo>
                  <a:pt x="12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81" name="Freeform 41"/>
          <p:cNvSpPr>
            <a:spLocks/>
          </p:cNvSpPr>
          <p:nvPr/>
        </p:nvSpPr>
        <p:spPr bwMode="auto">
          <a:xfrm>
            <a:off x="5761038" y="5238750"/>
            <a:ext cx="133350" cy="419100"/>
          </a:xfrm>
          <a:custGeom>
            <a:avLst/>
            <a:gdLst/>
            <a:ahLst/>
            <a:cxnLst>
              <a:cxn ang="0">
                <a:pos x="118" y="0"/>
              </a:cxn>
              <a:cxn ang="0">
                <a:pos x="0" y="320"/>
              </a:cxn>
              <a:cxn ang="0">
                <a:pos x="118" y="0"/>
              </a:cxn>
            </a:cxnLst>
            <a:rect l="0" t="0" r="r" b="b"/>
            <a:pathLst>
              <a:path w="119" h="321">
                <a:moveTo>
                  <a:pt x="118" y="0"/>
                </a:moveTo>
                <a:lnTo>
                  <a:pt x="0" y="320"/>
                </a:lnTo>
                <a:lnTo>
                  <a:pt x="118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82" name="Freeform 42"/>
          <p:cNvSpPr>
            <a:spLocks/>
          </p:cNvSpPr>
          <p:nvPr/>
        </p:nvSpPr>
        <p:spPr bwMode="auto">
          <a:xfrm>
            <a:off x="5761038" y="5594350"/>
            <a:ext cx="31750" cy="63500"/>
          </a:xfrm>
          <a:custGeom>
            <a:avLst/>
            <a:gdLst/>
            <a:ahLst/>
            <a:cxnLst>
              <a:cxn ang="0">
                <a:pos x="28" y="7"/>
              </a:cxn>
              <a:cxn ang="0">
                <a:pos x="0" y="47"/>
              </a:cxn>
              <a:cxn ang="0">
                <a:pos x="5" y="0"/>
              </a:cxn>
            </a:cxnLst>
            <a:rect l="0" t="0" r="r" b="b"/>
            <a:pathLst>
              <a:path w="29" h="48">
                <a:moveTo>
                  <a:pt x="28" y="7"/>
                </a:moveTo>
                <a:lnTo>
                  <a:pt x="0" y="47"/>
                </a:lnTo>
                <a:lnTo>
                  <a:pt x="5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83" name="Freeform 43"/>
          <p:cNvSpPr>
            <a:spLocks/>
          </p:cNvSpPr>
          <p:nvPr/>
        </p:nvSpPr>
        <p:spPr bwMode="auto">
          <a:xfrm>
            <a:off x="5926138" y="5238750"/>
            <a:ext cx="34925" cy="4191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9" y="320"/>
              </a:cxn>
              <a:cxn ang="0">
                <a:pos x="0" y="0"/>
              </a:cxn>
            </a:cxnLst>
            <a:rect l="0" t="0" r="r" b="b"/>
            <a:pathLst>
              <a:path w="30" h="321">
                <a:moveTo>
                  <a:pt x="0" y="0"/>
                </a:moveTo>
                <a:lnTo>
                  <a:pt x="29" y="32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84" name="Freeform 44"/>
          <p:cNvSpPr>
            <a:spLocks/>
          </p:cNvSpPr>
          <p:nvPr/>
        </p:nvSpPr>
        <p:spPr bwMode="auto">
          <a:xfrm>
            <a:off x="5942013" y="5594350"/>
            <a:ext cx="26987" cy="63500"/>
          </a:xfrm>
          <a:custGeom>
            <a:avLst/>
            <a:gdLst/>
            <a:ahLst/>
            <a:cxnLst>
              <a:cxn ang="0">
                <a:pos x="23" y="0"/>
              </a:cxn>
              <a:cxn ang="0">
                <a:pos x="16" y="47"/>
              </a:cxn>
              <a:cxn ang="0">
                <a:pos x="0" y="2"/>
              </a:cxn>
            </a:cxnLst>
            <a:rect l="0" t="0" r="r" b="b"/>
            <a:pathLst>
              <a:path w="24" h="48">
                <a:moveTo>
                  <a:pt x="23" y="0"/>
                </a:moveTo>
                <a:lnTo>
                  <a:pt x="16" y="47"/>
                </a:lnTo>
                <a:lnTo>
                  <a:pt x="0" y="2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85" name="Freeform 45"/>
          <p:cNvSpPr>
            <a:spLocks/>
          </p:cNvSpPr>
          <p:nvPr/>
        </p:nvSpPr>
        <p:spPr bwMode="auto">
          <a:xfrm>
            <a:off x="6356350" y="5238750"/>
            <a:ext cx="1588" cy="4191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0"/>
              </a:cxn>
              <a:cxn ang="0">
                <a:pos x="0" y="0"/>
              </a:cxn>
            </a:cxnLst>
            <a:rect l="0" t="0" r="r" b="b"/>
            <a:pathLst>
              <a:path w="1" h="321">
                <a:moveTo>
                  <a:pt x="0" y="0"/>
                </a:moveTo>
                <a:lnTo>
                  <a:pt x="0" y="32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86" name="Freeform 46"/>
          <p:cNvSpPr>
            <a:spLocks/>
          </p:cNvSpPr>
          <p:nvPr/>
        </p:nvSpPr>
        <p:spPr bwMode="auto">
          <a:xfrm>
            <a:off x="6342063" y="5595938"/>
            <a:ext cx="26987" cy="61912"/>
          </a:xfrm>
          <a:custGeom>
            <a:avLst/>
            <a:gdLst/>
            <a:ahLst/>
            <a:cxnLst>
              <a:cxn ang="0">
                <a:pos x="23" y="0"/>
              </a:cxn>
              <a:cxn ang="0">
                <a:pos x="12" y="46"/>
              </a:cxn>
              <a:cxn ang="0">
                <a:pos x="0" y="0"/>
              </a:cxn>
            </a:cxnLst>
            <a:rect l="0" t="0" r="r" b="b"/>
            <a:pathLst>
              <a:path w="24" h="47">
                <a:moveTo>
                  <a:pt x="23" y="0"/>
                </a:moveTo>
                <a:lnTo>
                  <a:pt x="12" y="46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87" name="Freeform 47"/>
          <p:cNvSpPr>
            <a:spLocks/>
          </p:cNvSpPr>
          <p:nvPr/>
        </p:nvSpPr>
        <p:spPr bwMode="auto">
          <a:xfrm>
            <a:off x="6388100" y="5238750"/>
            <a:ext cx="34925" cy="4191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0" y="320"/>
              </a:cxn>
              <a:cxn ang="0">
                <a:pos x="0" y="0"/>
              </a:cxn>
            </a:cxnLst>
            <a:rect l="0" t="0" r="r" b="b"/>
            <a:pathLst>
              <a:path w="31" h="321">
                <a:moveTo>
                  <a:pt x="0" y="0"/>
                </a:moveTo>
                <a:lnTo>
                  <a:pt x="30" y="32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88" name="Freeform 48"/>
          <p:cNvSpPr>
            <a:spLocks/>
          </p:cNvSpPr>
          <p:nvPr/>
        </p:nvSpPr>
        <p:spPr bwMode="auto">
          <a:xfrm>
            <a:off x="6403975" y="5594350"/>
            <a:ext cx="26988" cy="63500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16" y="47"/>
              </a:cxn>
              <a:cxn ang="0">
                <a:pos x="0" y="2"/>
              </a:cxn>
            </a:cxnLst>
            <a:rect l="0" t="0" r="r" b="b"/>
            <a:pathLst>
              <a:path w="25" h="48">
                <a:moveTo>
                  <a:pt x="24" y="0"/>
                </a:moveTo>
                <a:lnTo>
                  <a:pt x="16" y="47"/>
                </a:lnTo>
                <a:lnTo>
                  <a:pt x="0" y="2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89" name="Freeform 49"/>
          <p:cNvSpPr>
            <a:spLocks/>
          </p:cNvSpPr>
          <p:nvPr/>
        </p:nvSpPr>
        <p:spPr bwMode="auto">
          <a:xfrm>
            <a:off x="6421438" y="5238750"/>
            <a:ext cx="66675" cy="4191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8" y="320"/>
              </a:cxn>
              <a:cxn ang="0">
                <a:pos x="0" y="0"/>
              </a:cxn>
            </a:cxnLst>
            <a:rect l="0" t="0" r="r" b="b"/>
            <a:pathLst>
              <a:path w="59" h="321">
                <a:moveTo>
                  <a:pt x="0" y="0"/>
                </a:moveTo>
                <a:lnTo>
                  <a:pt x="58" y="32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90" name="Freeform 50"/>
          <p:cNvSpPr>
            <a:spLocks/>
          </p:cNvSpPr>
          <p:nvPr/>
        </p:nvSpPr>
        <p:spPr bwMode="auto">
          <a:xfrm>
            <a:off x="6465888" y="5594350"/>
            <a:ext cx="26987" cy="63500"/>
          </a:xfrm>
          <a:custGeom>
            <a:avLst/>
            <a:gdLst/>
            <a:ahLst/>
            <a:cxnLst>
              <a:cxn ang="0">
                <a:pos x="23" y="0"/>
              </a:cxn>
              <a:cxn ang="0">
                <a:pos x="19" y="48"/>
              </a:cxn>
              <a:cxn ang="0">
                <a:pos x="0" y="5"/>
              </a:cxn>
            </a:cxnLst>
            <a:rect l="0" t="0" r="r" b="b"/>
            <a:pathLst>
              <a:path w="24" h="49">
                <a:moveTo>
                  <a:pt x="23" y="0"/>
                </a:moveTo>
                <a:lnTo>
                  <a:pt x="19" y="48"/>
                </a:lnTo>
                <a:lnTo>
                  <a:pt x="0" y="5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91" name="Freeform 51"/>
          <p:cNvSpPr>
            <a:spLocks/>
          </p:cNvSpPr>
          <p:nvPr/>
        </p:nvSpPr>
        <p:spPr bwMode="auto">
          <a:xfrm>
            <a:off x="6453188" y="5238750"/>
            <a:ext cx="100012" cy="4191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8" y="320"/>
              </a:cxn>
              <a:cxn ang="0">
                <a:pos x="0" y="0"/>
              </a:cxn>
            </a:cxnLst>
            <a:rect l="0" t="0" r="r" b="b"/>
            <a:pathLst>
              <a:path w="89" h="321">
                <a:moveTo>
                  <a:pt x="0" y="0"/>
                </a:moveTo>
                <a:lnTo>
                  <a:pt x="88" y="32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92" name="Freeform 52"/>
          <p:cNvSpPr>
            <a:spLocks/>
          </p:cNvSpPr>
          <p:nvPr/>
        </p:nvSpPr>
        <p:spPr bwMode="auto">
          <a:xfrm>
            <a:off x="6526213" y="5594350"/>
            <a:ext cx="26987" cy="63500"/>
          </a:xfrm>
          <a:custGeom>
            <a:avLst/>
            <a:gdLst/>
            <a:ahLst/>
            <a:cxnLst>
              <a:cxn ang="0">
                <a:pos x="23" y="0"/>
              </a:cxn>
              <a:cxn ang="0">
                <a:pos x="24" y="48"/>
              </a:cxn>
              <a:cxn ang="0">
                <a:pos x="0" y="6"/>
              </a:cxn>
            </a:cxnLst>
            <a:rect l="0" t="0" r="r" b="b"/>
            <a:pathLst>
              <a:path w="25" h="49">
                <a:moveTo>
                  <a:pt x="23" y="0"/>
                </a:moveTo>
                <a:lnTo>
                  <a:pt x="24" y="48"/>
                </a:lnTo>
                <a:lnTo>
                  <a:pt x="0" y="6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93" name="Freeform 53"/>
          <p:cNvSpPr>
            <a:spLocks/>
          </p:cNvSpPr>
          <p:nvPr/>
        </p:nvSpPr>
        <p:spPr bwMode="auto">
          <a:xfrm>
            <a:off x="7246938" y="5238750"/>
            <a:ext cx="330200" cy="4191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94" y="320"/>
              </a:cxn>
              <a:cxn ang="0">
                <a:pos x="0" y="0"/>
              </a:cxn>
            </a:cxnLst>
            <a:rect l="0" t="0" r="r" b="b"/>
            <a:pathLst>
              <a:path w="295" h="321">
                <a:moveTo>
                  <a:pt x="0" y="0"/>
                </a:moveTo>
                <a:lnTo>
                  <a:pt x="294" y="32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94" name="Freeform 54"/>
          <p:cNvSpPr>
            <a:spLocks/>
          </p:cNvSpPr>
          <p:nvPr/>
        </p:nvSpPr>
        <p:spPr bwMode="auto">
          <a:xfrm>
            <a:off x="7531100" y="5602288"/>
            <a:ext cx="46038" cy="55562"/>
          </a:xfrm>
          <a:custGeom>
            <a:avLst/>
            <a:gdLst/>
            <a:ahLst/>
            <a:cxnLst>
              <a:cxn ang="0">
                <a:pos x="17" y="0"/>
              </a:cxn>
              <a:cxn ang="0">
                <a:pos x="41" y="42"/>
              </a:cxn>
              <a:cxn ang="0">
                <a:pos x="0" y="16"/>
              </a:cxn>
            </a:cxnLst>
            <a:rect l="0" t="0" r="r" b="b"/>
            <a:pathLst>
              <a:path w="42" h="43">
                <a:moveTo>
                  <a:pt x="17" y="0"/>
                </a:moveTo>
                <a:lnTo>
                  <a:pt x="41" y="42"/>
                </a:lnTo>
                <a:lnTo>
                  <a:pt x="0" y="16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95" name="Freeform 55"/>
          <p:cNvSpPr>
            <a:spLocks/>
          </p:cNvSpPr>
          <p:nvPr/>
        </p:nvSpPr>
        <p:spPr bwMode="auto">
          <a:xfrm>
            <a:off x="7312025" y="5238750"/>
            <a:ext cx="365125" cy="4191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23" y="320"/>
              </a:cxn>
              <a:cxn ang="0">
                <a:pos x="0" y="0"/>
              </a:cxn>
            </a:cxnLst>
            <a:rect l="0" t="0" r="r" b="b"/>
            <a:pathLst>
              <a:path w="324" h="321">
                <a:moveTo>
                  <a:pt x="0" y="0"/>
                </a:moveTo>
                <a:lnTo>
                  <a:pt x="323" y="32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96" name="Freeform 56"/>
          <p:cNvSpPr>
            <a:spLocks/>
          </p:cNvSpPr>
          <p:nvPr/>
        </p:nvSpPr>
        <p:spPr bwMode="auto">
          <a:xfrm>
            <a:off x="7627938" y="5602288"/>
            <a:ext cx="49212" cy="55562"/>
          </a:xfrm>
          <a:custGeom>
            <a:avLst/>
            <a:gdLst/>
            <a:ahLst/>
            <a:cxnLst>
              <a:cxn ang="0">
                <a:pos x="17" y="0"/>
              </a:cxn>
              <a:cxn ang="0">
                <a:pos x="42" y="41"/>
              </a:cxn>
              <a:cxn ang="0">
                <a:pos x="0" y="16"/>
              </a:cxn>
            </a:cxnLst>
            <a:rect l="0" t="0" r="r" b="b"/>
            <a:pathLst>
              <a:path w="43" h="42">
                <a:moveTo>
                  <a:pt x="17" y="0"/>
                </a:moveTo>
                <a:lnTo>
                  <a:pt x="42" y="41"/>
                </a:lnTo>
                <a:lnTo>
                  <a:pt x="0" y="16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97" name="Freeform 57"/>
          <p:cNvSpPr>
            <a:spLocks/>
          </p:cNvSpPr>
          <p:nvPr/>
        </p:nvSpPr>
        <p:spPr bwMode="auto">
          <a:xfrm>
            <a:off x="7412038" y="5238750"/>
            <a:ext cx="395287" cy="4191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51" y="320"/>
              </a:cxn>
              <a:cxn ang="0">
                <a:pos x="0" y="0"/>
              </a:cxn>
            </a:cxnLst>
            <a:rect l="0" t="0" r="r" b="b"/>
            <a:pathLst>
              <a:path w="352" h="321">
                <a:moveTo>
                  <a:pt x="0" y="0"/>
                </a:moveTo>
                <a:lnTo>
                  <a:pt x="351" y="32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98" name="Freeform 58"/>
          <p:cNvSpPr>
            <a:spLocks/>
          </p:cNvSpPr>
          <p:nvPr/>
        </p:nvSpPr>
        <p:spPr bwMode="auto">
          <a:xfrm>
            <a:off x="7759700" y="5603875"/>
            <a:ext cx="47625" cy="53975"/>
          </a:xfrm>
          <a:custGeom>
            <a:avLst/>
            <a:gdLst/>
            <a:ahLst/>
            <a:cxnLst>
              <a:cxn ang="0">
                <a:pos x="16" y="0"/>
              </a:cxn>
              <a:cxn ang="0">
                <a:pos x="42" y="40"/>
              </a:cxn>
              <a:cxn ang="0">
                <a:pos x="0" y="17"/>
              </a:cxn>
            </a:cxnLst>
            <a:rect l="0" t="0" r="r" b="b"/>
            <a:pathLst>
              <a:path w="43" h="41">
                <a:moveTo>
                  <a:pt x="16" y="0"/>
                </a:moveTo>
                <a:lnTo>
                  <a:pt x="42" y="40"/>
                </a:lnTo>
                <a:lnTo>
                  <a:pt x="0" y="17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99" name="Freeform 59"/>
          <p:cNvSpPr>
            <a:spLocks/>
          </p:cNvSpPr>
          <p:nvPr/>
        </p:nvSpPr>
        <p:spPr bwMode="auto">
          <a:xfrm>
            <a:off x="7510463" y="5238750"/>
            <a:ext cx="430212" cy="4191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2" y="320"/>
              </a:cxn>
              <a:cxn ang="0">
                <a:pos x="0" y="0"/>
              </a:cxn>
            </a:cxnLst>
            <a:rect l="0" t="0" r="r" b="b"/>
            <a:pathLst>
              <a:path w="383" h="321">
                <a:moveTo>
                  <a:pt x="0" y="0"/>
                </a:moveTo>
                <a:lnTo>
                  <a:pt x="382" y="32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900" name="Freeform 60"/>
          <p:cNvSpPr>
            <a:spLocks/>
          </p:cNvSpPr>
          <p:nvPr/>
        </p:nvSpPr>
        <p:spPr bwMode="auto">
          <a:xfrm>
            <a:off x="7891463" y="5605463"/>
            <a:ext cx="49212" cy="52387"/>
          </a:xfrm>
          <a:custGeom>
            <a:avLst/>
            <a:gdLst/>
            <a:ahLst/>
            <a:cxnLst>
              <a:cxn ang="0">
                <a:pos x="15" y="0"/>
              </a:cxn>
              <a:cxn ang="0">
                <a:pos x="43" y="39"/>
              </a:cxn>
              <a:cxn ang="0">
                <a:pos x="0" y="18"/>
              </a:cxn>
            </a:cxnLst>
            <a:rect l="0" t="0" r="r" b="b"/>
            <a:pathLst>
              <a:path w="44" h="40">
                <a:moveTo>
                  <a:pt x="15" y="0"/>
                </a:moveTo>
                <a:lnTo>
                  <a:pt x="43" y="39"/>
                </a:lnTo>
                <a:lnTo>
                  <a:pt x="0" y="18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901" name="Rectangle 61"/>
          <p:cNvSpPr>
            <a:spLocks noChangeArrowheads="1"/>
          </p:cNvSpPr>
          <p:nvPr/>
        </p:nvSpPr>
        <p:spPr bwMode="auto">
          <a:xfrm>
            <a:off x="7123113" y="4114800"/>
            <a:ext cx="1251947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>
                <a:solidFill>
                  <a:srgbClr val="000000"/>
                </a:solidFill>
                <a:latin typeface="+mn-lt"/>
              </a:rPr>
              <a:t>Index entries</a:t>
            </a:r>
          </a:p>
        </p:txBody>
      </p:sp>
      <p:sp>
        <p:nvSpPr>
          <p:cNvPr id="163902" name="Rectangle 62"/>
          <p:cNvSpPr>
            <a:spLocks noChangeArrowheads="1"/>
          </p:cNvSpPr>
          <p:nvPr/>
        </p:nvSpPr>
        <p:spPr bwMode="auto">
          <a:xfrm>
            <a:off x="4267200" y="4894263"/>
            <a:ext cx="1171797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>
                <a:solidFill>
                  <a:schemeClr val="accent2"/>
                </a:solidFill>
                <a:latin typeface="+mn-lt"/>
              </a:rPr>
              <a:t>Data entries</a:t>
            </a:r>
          </a:p>
        </p:txBody>
      </p:sp>
      <p:sp>
        <p:nvSpPr>
          <p:cNvPr id="163908" name="Rectangle 68"/>
          <p:cNvSpPr>
            <a:spLocks noChangeArrowheads="1"/>
          </p:cNvSpPr>
          <p:nvPr/>
        </p:nvSpPr>
        <p:spPr bwMode="auto">
          <a:xfrm>
            <a:off x="3886200" y="5580063"/>
            <a:ext cx="1295227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>
                <a:latin typeface="+mn-lt"/>
              </a:rPr>
              <a:t>Data Records</a:t>
            </a:r>
          </a:p>
        </p:txBody>
      </p:sp>
    </p:spTree>
    <p:extLst>
      <p:ext uri="{BB962C8B-B14F-4D97-AF65-F5344CB8AC3E}">
        <p14:creationId xmlns:p14="http://schemas.microsoft.com/office/powerpoint/2010/main" val="2907197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8" name="Rectangle 4"/>
          <p:cNvSpPr>
            <a:spLocks noChangeArrowheads="1"/>
          </p:cNvSpPr>
          <p:nvPr/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4000" dirty="0">
                <a:solidFill>
                  <a:schemeClr val="tx2"/>
                </a:solidFill>
                <a:latin typeface="+mn-lt"/>
              </a:rPr>
              <a:t>B</a:t>
            </a:r>
            <a:r>
              <a:rPr lang="en-US" sz="4000" baseline="30000" dirty="0">
                <a:solidFill>
                  <a:schemeClr val="tx2"/>
                </a:solidFill>
                <a:latin typeface="+mn-lt"/>
              </a:rPr>
              <a:t>+</a:t>
            </a:r>
            <a:r>
              <a:rPr lang="en-US" sz="4000" dirty="0">
                <a:solidFill>
                  <a:schemeClr val="tx2"/>
                </a:solidFill>
                <a:latin typeface="+mn-lt"/>
              </a:rPr>
              <a:t>-tree Index on R.A</a:t>
            </a:r>
          </a:p>
        </p:txBody>
      </p:sp>
      <p:sp>
        <p:nvSpPr>
          <p:cNvPr id="164869" name="Rectangle 5"/>
          <p:cNvSpPr>
            <a:spLocks noChangeArrowheads="1"/>
          </p:cNvSpPr>
          <p:nvPr/>
        </p:nvSpPr>
        <p:spPr bwMode="auto">
          <a:xfrm>
            <a:off x="685800" y="2209800"/>
            <a:ext cx="82296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dense, </a:t>
            </a:r>
            <a:r>
              <a:rPr lang="en-US" dirty="0" err="1">
                <a:latin typeface="+mn-lt"/>
              </a:rPr>
              <a:t>unclustered</a:t>
            </a:r>
            <a:endParaRPr lang="en-US" dirty="0">
              <a:latin typeface="+mn-lt"/>
            </a:endParaRP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Size of data entry = 20 bytes; 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Page size=4K bytes; 96 bytes are reserved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Total number of records = 100,000; record size = 40 bytes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Reduction Factor = 0.1</a:t>
            </a:r>
          </a:p>
          <a:p>
            <a:pPr marL="742950" lvl="1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#matching entries/#total entries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endParaRPr lang="en-US" dirty="0">
              <a:latin typeface="+mn-lt"/>
            </a:endParaRPr>
          </a:p>
          <a:p>
            <a:pPr marL="285750" indent="-285750">
              <a:spcBef>
                <a:spcPct val="20000"/>
              </a:spcBef>
            </a:pPr>
            <a:r>
              <a:rPr lang="en-US" dirty="0">
                <a:latin typeface="+mn-lt"/>
              </a:rPr>
              <a:t>Total Cost = </a:t>
            </a:r>
          </a:p>
          <a:p>
            <a:pPr marL="685800" lvl="1" indent="-228600">
              <a:spcBef>
                <a:spcPct val="20000"/>
              </a:spcBef>
            </a:pPr>
            <a:r>
              <a:rPr lang="en-US" sz="1800" dirty="0">
                <a:latin typeface="+mn-lt"/>
              </a:rPr>
              <a:t>Cost of traversing from the root to the leaf (assume 4 I/</a:t>
            </a:r>
            <a:r>
              <a:rPr lang="en-US" sz="1800" dirty="0" err="1">
                <a:latin typeface="+mn-lt"/>
              </a:rPr>
              <a:t>Os</a:t>
            </a:r>
            <a:r>
              <a:rPr lang="en-US" sz="1800" dirty="0">
                <a:latin typeface="+mn-lt"/>
              </a:rPr>
              <a:t>) +</a:t>
            </a:r>
          </a:p>
          <a:p>
            <a:pPr marL="685800" lvl="1" indent="-228600">
              <a:spcBef>
                <a:spcPct val="20000"/>
              </a:spcBef>
            </a:pPr>
            <a:r>
              <a:rPr lang="en-US" sz="1800" dirty="0">
                <a:latin typeface="+mn-lt"/>
              </a:rPr>
              <a:t>Cost of retrieving the pages in the sequence set + </a:t>
            </a:r>
          </a:p>
          <a:p>
            <a:pPr marL="685800" lvl="1" indent="-228600">
              <a:spcBef>
                <a:spcPct val="20000"/>
              </a:spcBef>
            </a:pPr>
            <a:r>
              <a:rPr lang="en-US" sz="1800" dirty="0">
                <a:latin typeface="+mn-lt"/>
              </a:rPr>
              <a:t>the cost of retrieving pages containing the data records</a:t>
            </a:r>
          </a:p>
        </p:txBody>
      </p:sp>
      <p:graphicFrame>
        <p:nvGraphicFramePr>
          <p:cNvPr id="164870" name="Object 6"/>
          <p:cNvGraphicFramePr>
            <a:graphicFrameLocks noGrp="1" noChangeAspect="1"/>
          </p:cNvGraphicFramePr>
          <p:nvPr>
            <p:ph type="body" idx="1"/>
            <p:extLst>
              <p:ext uri="{D42A27DB-BD31-4B8C-83A1-F6EECF244321}">
                <p14:modId xmlns:p14="http://schemas.microsoft.com/office/powerpoint/2010/main" val="1982173610"/>
              </p:ext>
            </p:extLst>
          </p:nvPr>
        </p:nvGraphicFramePr>
        <p:xfrm>
          <a:off x="3200400" y="1371600"/>
          <a:ext cx="250031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90" name="Equation" r:id="rId4" imgW="799920" imgH="228600" progId="">
                  <p:embed/>
                </p:oleObj>
              </mc:Choice>
              <mc:Fallback>
                <p:oleObj name="Equation" r:id="rId4" imgW="799920" imgH="228600" progId="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1371600"/>
                        <a:ext cx="2500313" cy="714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1828800"/>
            <a:ext cx="6400800" cy="4800600"/>
          </a:xfrm>
        </p:spPr>
        <p:txBody>
          <a:bodyPr/>
          <a:lstStyle/>
          <a:p>
            <a:r>
              <a:rPr lang="en-US" sz="2000" dirty="0"/>
              <a:t>B</a:t>
            </a:r>
            <a:r>
              <a:rPr lang="en-US" sz="2000" baseline="30000" dirty="0"/>
              <a:t>+</a:t>
            </a:r>
            <a:r>
              <a:rPr lang="en-US" sz="2000" dirty="0"/>
              <a:t>-tree, dense, </a:t>
            </a:r>
            <a:r>
              <a:rPr lang="en-US" sz="2000" dirty="0" err="1"/>
              <a:t>unclustered</a:t>
            </a:r>
            <a:endParaRPr lang="en-US" sz="2000" dirty="0"/>
          </a:p>
          <a:p>
            <a:r>
              <a:rPr lang="en-US" sz="2000" dirty="0"/>
              <a:t>I/O cost of retrieving pages of qualifying data entries</a:t>
            </a:r>
          </a:p>
          <a:p>
            <a:pPr lvl="1"/>
            <a:r>
              <a:rPr lang="en-US" sz="1800" dirty="0"/>
              <a:t>Matching data entries: 0.1*100,000=10,000 entries</a:t>
            </a:r>
          </a:p>
          <a:p>
            <a:pPr lvl="1"/>
            <a:r>
              <a:rPr lang="en-US" sz="1800" dirty="0"/>
              <a:t>#Date entries per page: </a:t>
            </a:r>
          </a:p>
          <a:p>
            <a:pPr lvl="1"/>
            <a:r>
              <a:rPr lang="en-US" sz="1800" dirty="0"/>
              <a:t>Pages of matching data entries = 10,000/200 = 50 pages</a:t>
            </a:r>
          </a:p>
          <a:p>
            <a:r>
              <a:rPr lang="en-US" sz="2000" dirty="0"/>
              <a:t>I/O cost of retrieving qualifying tuples</a:t>
            </a:r>
          </a:p>
          <a:p>
            <a:pPr lvl="1"/>
            <a:r>
              <a:rPr lang="en-US" sz="1800" dirty="0"/>
              <a:t>10,000 pages since the index is </a:t>
            </a:r>
            <a:r>
              <a:rPr lang="en-US" sz="1800" dirty="0" err="1"/>
              <a:t>unclustered</a:t>
            </a:r>
            <a:r>
              <a:rPr lang="en-US" sz="1800" dirty="0"/>
              <a:t>, the qualifying tuples are not always in the same order as the data entries. </a:t>
            </a:r>
          </a:p>
          <a:p>
            <a:pPr lvl="1"/>
            <a:r>
              <a:rPr lang="en-US" sz="1800" dirty="0"/>
              <a:t>In the worst case, for each qualifying data entry,  one I/O is needed</a:t>
            </a:r>
          </a:p>
          <a:p>
            <a:r>
              <a:rPr lang="en-US" sz="2000" dirty="0"/>
              <a:t>Total I/O Cost = 4+ 50+10,000 pages</a:t>
            </a:r>
          </a:p>
          <a:p>
            <a:pPr lvl="1"/>
            <a:endParaRPr lang="en-US" sz="1800" dirty="0"/>
          </a:p>
        </p:txBody>
      </p:sp>
      <p:graphicFrame>
        <p:nvGraphicFramePr>
          <p:cNvPr id="1669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4475672"/>
              </p:ext>
            </p:extLst>
          </p:nvPr>
        </p:nvGraphicFramePr>
        <p:xfrm>
          <a:off x="3124200" y="2895600"/>
          <a:ext cx="1181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136" name="Equation" r:id="rId4" imgW="1180800" imgH="431640" progId="">
                  <p:embed/>
                </p:oleObj>
              </mc:Choice>
              <mc:Fallback>
                <p:oleObj name="Equation" r:id="rId4" imgW="1180800" imgH="43164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2895600"/>
                        <a:ext cx="1181100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6976" name="Group 64"/>
          <p:cNvGrpSpPr>
            <a:grpSpLocks/>
          </p:cNvGrpSpPr>
          <p:nvPr/>
        </p:nvGrpSpPr>
        <p:grpSpPr bwMode="auto">
          <a:xfrm>
            <a:off x="6394450" y="4572000"/>
            <a:ext cx="2673350" cy="2246313"/>
            <a:chOff x="3573" y="821"/>
            <a:chExt cx="2020" cy="1912"/>
          </a:xfrm>
        </p:grpSpPr>
        <p:sp>
          <p:nvSpPr>
            <p:cNvPr id="166917" name="Freeform 5"/>
            <p:cNvSpPr>
              <a:spLocks/>
            </p:cNvSpPr>
            <p:nvPr/>
          </p:nvSpPr>
          <p:spPr bwMode="auto">
            <a:xfrm>
              <a:off x="3653" y="2307"/>
              <a:ext cx="216" cy="190"/>
            </a:xfrm>
            <a:custGeom>
              <a:avLst/>
              <a:gdLst/>
              <a:ahLst/>
              <a:cxnLst>
                <a:cxn ang="0">
                  <a:pos x="0" y="220"/>
                </a:cxn>
                <a:cxn ang="0">
                  <a:pos x="0" y="0"/>
                </a:cxn>
                <a:cxn ang="0">
                  <a:pos x="215" y="0"/>
                </a:cxn>
                <a:cxn ang="0">
                  <a:pos x="215" y="220"/>
                </a:cxn>
                <a:cxn ang="0">
                  <a:pos x="0" y="220"/>
                </a:cxn>
              </a:cxnLst>
              <a:rect l="0" t="0" r="r" b="b"/>
              <a:pathLst>
                <a:path w="216" h="221">
                  <a:moveTo>
                    <a:pt x="0" y="220"/>
                  </a:moveTo>
                  <a:lnTo>
                    <a:pt x="0" y="0"/>
                  </a:lnTo>
                  <a:lnTo>
                    <a:pt x="215" y="0"/>
                  </a:lnTo>
                  <a:lnTo>
                    <a:pt x="215" y="220"/>
                  </a:lnTo>
                  <a:lnTo>
                    <a:pt x="0" y="22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6918" name="Freeform 6"/>
            <p:cNvSpPr>
              <a:spLocks/>
            </p:cNvSpPr>
            <p:nvPr/>
          </p:nvSpPr>
          <p:spPr bwMode="auto">
            <a:xfrm>
              <a:off x="3940" y="2307"/>
              <a:ext cx="217" cy="190"/>
            </a:xfrm>
            <a:custGeom>
              <a:avLst/>
              <a:gdLst/>
              <a:ahLst/>
              <a:cxnLst>
                <a:cxn ang="0">
                  <a:pos x="0" y="220"/>
                </a:cxn>
                <a:cxn ang="0">
                  <a:pos x="0" y="0"/>
                </a:cxn>
                <a:cxn ang="0">
                  <a:pos x="216" y="0"/>
                </a:cxn>
                <a:cxn ang="0">
                  <a:pos x="216" y="220"/>
                </a:cxn>
                <a:cxn ang="0">
                  <a:pos x="0" y="220"/>
                </a:cxn>
              </a:cxnLst>
              <a:rect l="0" t="0" r="r" b="b"/>
              <a:pathLst>
                <a:path w="217" h="221">
                  <a:moveTo>
                    <a:pt x="0" y="220"/>
                  </a:moveTo>
                  <a:lnTo>
                    <a:pt x="0" y="0"/>
                  </a:lnTo>
                  <a:lnTo>
                    <a:pt x="216" y="0"/>
                  </a:lnTo>
                  <a:lnTo>
                    <a:pt x="216" y="220"/>
                  </a:lnTo>
                  <a:lnTo>
                    <a:pt x="0" y="22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6919" name="Freeform 7"/>
            <p:cNvSpPr>
              <a:spLocks/>
            </p:cNvSpPr>
            <p:nvPr/>
          </p:nvSpPr>
          <p:spPr bwMode="auto">
            <a:xfrm>
              <a:off x="4229" y="2307"/>
              <a:ext cx="213" cy="190"/>
            </a:xfrm>
            <a:custGeom>
              <a:avLst/>
              <a:gdLst/>
              <a:ahLst/>
              <a:cxnLst>
                <a:cxn ang="0">
                  <a:pos x="0" y="220"/>
                </a:cxn>
                <a:cxn ang="0">
                  <a:pos x="0" y="0"/>
                </a:cxn>
                <a:cxn ang="0">
                  <a:pos x="212" y="0"/>
                </a:cxn>
                <a:cxn ang="0">
                  <a:pos x="212" y="220"/>
                </a:cxn>
                <a:cxn ang="0">
                  <a:pos x="0" y="220"/>
                </a:cxn>
              </a:cxnLst>
              <a:rect l="0" t="0" r="r" b="b"/>
              <a:pathLst>
                <a:path w="213" h="221">
                  <a:moveTo>
                    <a:pt x="0" y="220"/>
                  </a:moveTo>
                  <a:lnTo>
                    <a:pt x="0" y="0"/>
                  </a:lnTo>
                  <a:lnTo>
                    <a:pt x="212" y="0"/>
                  </a:lnTo>
                  <a:lnTo>
                    <a:pt x="212" y="220"/>
                  </a:lnTo>
                  <a:lnTo>
                    <a:pt x="0" y="22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6920" name="Freeform 8"/>
            <p:cNvSpPr>
              <a:spLocks/>
            </p:cNvSpPr>
            <p:nvPr/>
          </p:nvSpPr>
          <p:spPr bwMode="auto">
            <a:xfrm>
              <a:off x="4516" y="2307"/>
              <a:ext cx="214" cy="190"/>
            </a:xfrm>
            <a:custGeom>
              <a:avLst/>
              <a:gdLst/>
              <a:ahLst/>
              <a:cxnLst>
                <a:cxn ang="0">
                  <a:pos x="0" y="220"/>
                </a:cxn>
                <a:cxn ang="0">
                  <a:pos x="0" y="0"/>
                </a:cxn>
                <a:cxn ang="0">
                  <a:pos x="213" y="0"/>
                </a:cxn>
                <a:cxn ang="0">
                  <a:pos x="213" y="220"/>
                </a:cxn>
                <a:cxn ang="0">
                  <a:pos x="0" y="220"/>
                </a:cxn>
              </a:cxnLst>
              <a:rect l="0" t="0" r="r" b="b"/>
              <a:pathLst>
                <a:path w="214" h="221">
                  <a:moveTo>
                    <a:pt x="0" y="220"/>
                  </a:moveTo>
                  <a:lnTo>
                    <a:pt x="0" y="0"/>
                  </a:lnTo>
                  <a:lnTo>
                    <a:pt x="213" y="0"/>
                  </a:lnTo>
                  <a:lnTo>
                    <a:pt x="213" y="220"/>
                  </a:lnTo>
                  <a:lnTo>
                    <a:pt x="0" y="22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6921" name="Freeform 9"/>
            <p:cNvSpPr>
              <a:spLocks/>
            </p:cNvSpPr>
            <p:nvPr/>
          </p:nvSpPr>
          <p:spPr bwMode="auto">
            <a:xfrm>
              <a:off x="4802" y="2307"/>
              <a:ext cx="218" cy="190"/>
            </a:xfrm>
            <a:custGeom>
              <a:avLst/>
              <a:gdLst/>
              <a:ahLst/>
              <a:cxnLst>
                <a:cxn ang="0">
                  <a:pos x="0" y="220"/>
                </a:cxn>
                <a:cxn ang="0">
                  <a:pos x="0" y="0"/>
                </a:cxn>
                <a:cxn ang="0">
                  <a:pos x="217" y="0"/>
                </a:cxn>
                <a:cxn ang="0">
                  <a:pos x="217" y="220"/>
                </a:cxn>
                <a:cxn ang="0">
                  <a:pos x="0" y="220"/>
                </a:cxn>
              </a:cxnLst>
              <a:rect l="0" t="0" r="r" b="b"/>
              <a:pathLst>
                <a:path w="218" h="221">
                  <a:moveTo>
                    <a:pt x="0" y="220"/>
                  </a:moveTo>
                  <a:lnTo>
                    <a:pt x="0" y="0"/>
                  </a:lnTo>
                  <a:lnTo>
                    <a:pt x="217" y="0"/>
                  </a:lnTo>
                  <a:lnTo>
                    <a:pt x="217" y="220"/>
                  </a:lnTo>
                  <a:lnTo>
                    <a:pt x="0" y="22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6922" name="Freeform 10"/>
            <p:cNvSpPr>
              <a:spLocks/>
            </p:cNvSpPr>
            <p:nvPr/>
          </p:nvSpPr>
          <p:spPr bwMode="auto">
            <a:xfrm>
              <a:off x="5089" y="2307"/>
              <a:ext cx="216" cy="190"/>
            </a:xfrm>
            <a:custGeom>
              <a:avLst/>
              <a:gdLst/>
              <a:ahLst/>
              <a:cxnLst>
                <a:cxn ang="0">
                  <a:pos x="0" y="220"/>
                </a:cxn>
                <a:cxn ang="0">
                  <a:pos x="0" y="0"/>
                </a:cxn>
                <a:cxn ang="0">
                  <a:pos x="215" y="0"/>
                </a:cxn>
                <a:cxn ang="0">
                  <a:pos x="215" y="220"/>
                </a:cxn>
                <a:cxn ang="0">
                  <a:pos x="0" y="220"/>
                </a:cxn>
              </a:cxnLst>
              <a:rect l="0" t="0" r="r" b="b"/>
              <a:pathLst>
                <a:path w="216" h="221">
                  <a:moveTo>
                    <a:pt x="0" y="220"/>
                  </a:moveTo>
                  <a:lnTo>
                    <a:pt x="0" y="0"/>
                  </a:lnTo>
                  <a:lnTo>
                    <a:pt x="215" y="0"/>
                  </a:lnTo>
                  <a:lnTo>
                    <a:pt x="215" y="220"/>
                  </a:lnTo>
                  <a:lnTo>
                    <a:pt x="0" y="22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6923" name="Freeform 11"/>
            <p:cNvSpPr>
              <a:spLocks/>
            </p:cNvSpPr>
            <p:nvPr/>
          </p:nvSpPr>
          <p:spPr bwMode="auto">
            <a:xfrm>
              <a:off x="5377" y="2307"/>
              <a:ext cx="216" cy="190"/>
            </a:xfrm>
            <a:custGeom>
              <a:avLst/>
              <a:gdLst/>
              <a:ahLst/>
              <a:cxnLst>
                <a:cxn ang="0">
                  <a:pos x="0" y="220"/>
                </a:cxn>
                <a:cxn ang="0">
                  <a:pos x="0" y="0"/>
                </a:cxn>
                <a:cxn ang="0">
                  <a:pos x="215" y="0"/>
                </a:cxn>
                <a:cxn ang="0">
                  <a:pos x="215" y="220"/>
                </a:cxn>
                <a:cxn ang="0">
                  <a:pos x="0" y="220"/>
                </a:cxn>
              </a:cxnLst>
              <a:rect l="0" t="0" r="r" b="b"/>
              <a:pathLst>
                <a:path w="216" h="221">
                  <a:moveTo>
                    <a:pt x="0" y="220"/>
                  </a:moveTo>
                  <a:lnTo>
                    <a:pt x="0" y="0"/>
                  </a:lnTo>
                  <a:lnTo>
                    <a:pt x="215" y="0"/>
                  </a:lnTo>
                  <a:lnTo>
                    <a:pt x="215" y="220"/>
                  </a:lnTo>
                  <a:lnTo>
                    <a:pt x="0" y="22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6924" name="Freeform 12"/>
            <p:cNvSpPr>
              <a:spLocks/>
            </p:cNvSpPr>
            <p:nvPr/>
          </p:nvSpPr>
          <p:spPr bwMode="auto">
            <a:xfrm>
              <a:off x="4066" y="1674"/>
              <a:ext cx="939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8" y="0"/>
                </a:cxn>
                <a:cxn ang="0">
                  <a:pos x="0" y="0"/>
                </a:cxn>
              </a:cxnLst>
              <a:rect l="0" t="0" r="r" b="b"/>
              <a:pathLst>
                <a:path w="939" h="1">
                  <a:moveTo>
                    <a:pt x="0" y="0"/>
                  </a:moveTo>
                  <a:lnTo>
                    <a:pt x="938" y="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6925" name="Freeform 13"/>
            <p:cNvSpPr>
              <a:spLocks/>
            </p:cNvSpPr>
            <p:nvPr/>
          </p:nvSpPr>
          <p:spPr bwMode="auto">
            <a:xfrm>
              <a:off x="4066" y="1107"/>
              <a:ext cx="495" cy="568"/>
            </a:xfrm>
            <a:custGeom>
              <a:avLst/>
              <a:gdLst/>
              <a:ahLst/>
              <a:cxnLst>
                <a:cxn ang="0">
                  <a:pos x="0" y="659"/>
                </a:cxn>
                <a:cxn ang="0">
                  <a:pos x="494" y="0"/>
                </a:cxn>
                <a:cxn ang="0">
                  <a:pos x="0" y="659"/>
                </a:cxn>
              </a:cxnLst>
              <a:rect l="0" t="0" r="r" b="b"/>
              <a:pathLst>
                <a:path w="495" h="660">
                  <a:moveTo>
                    <a:pt x="0" y="659"/>
                  </a:moveTo>
                  <a:lnTo>
                    <a:pt x="494" y="0"/>
                  </a:lnTo>
                  <a:lnTo>
                    <a:pt x="0" y="659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6926" name="Freeform 14"/>
            <p:cNvSpPr>
              <a:spLocks/>
            </p:cNvSpPr>
            <p:nvPr/>
          </p:nvSpPr>
          <p:spPr bwMode="auto">
            <a:xfrm>
              <a:off x="4560" y="1107"/>
              <a:ext cx="449" cy="56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48" y="659"/>
                </a:cxn>
                <a:cxn ang="0">
                  <a:pos x="0" y="0"/>
                </a:cxn>
              </a:cxnLst>
              <a:rect l="0" t="0" r="r" b="b"/>
              <a:pathLst>
                <a:path w="449" h="660">
                  <a:moveTo>
                    <a:pt x="0" y="0"/>
                  </a:moveTo>
                  <a:lnTo>
                    <a:pt x="448" y="65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6927" name="Freeform 15"/>
            <p:cNvSpPr>
              <a:spLocks/>
            </p:cNvSpPr>
            <p:nvPr/>
          </p:nvSpPr>
          <p:spPr bwMode="auto">
            <a:xfrm>
              <a:off x="4377" y="1057"/>
              <a:ext cx="184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" y="9"/>
                </a:cxn>
                <a:cxn ang="0">
                  <a:pos x="183" y="58"/>
                </a:cxn>
                <a:cxn ang="0">
                  <a:pos x="0" y="0"/>
                </a:cxn>
              </a:cxnLst>
              <a:rect l="0" t="0" r="r" b="b"/>
              <a:pathLst>
                <a:path w="184" h="59">
                  <a:moveTo>
                    <a:pt x="0" y="0"/>
                  </a:moveTo>
                  <a:lnTo>
                    <a:pt x="30" y="9"/>
                  </a:lnTo>
                  <a:lnTo>
                    <a:pt x="183" y="58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6928" name="Freeform 16"/>
            <p:cNvSpPr>
              <a:spLocks/>
            </p:cNvSpPr>
            <p:nvPr/>
          </p:nvSpPr>
          <p:spPr bwMode="auto">
            <a:xfrm>
              <a:off x="4509" y="1080"/>
              <a:ext cx="52" cy="2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51" y="32"/>
                </a:cxn>
                <a:cxn ang="0">
                  <a:pos x="0" y="32"/>
                </a:cxn>
                <a:cxn ang="0">
                  <a:pos x="6" y="0"/>
                </a:cxn>
              </a:cxnLst>
              <a:rect l="0" t="0" r="r" b="b"/>
              <a:pathLst>
                <a:path w="52" h="33">
                  <a:moveTo>
                    <a:pt x="6" y="0"/>
                  </a:moveTo>
                  <a:lnTo>
                    <a:pt x="51" y="32"/>
                  </a:lnTo>
                  <a:lnTo>
                    <a:pt x="0" y="32"/>
                  </a:lnTo>
                  <a:lnTo>
                    <a:pt x="6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6929" name="Freeform 17"/>
            <p:cNvSpPr>
              <a:spLocks/>
            </p:cNvSpPr>
            <p:nvPr/>
          </p:nvSpPr>
          <p:spPr bwMode="auto">
            <a:xfrm>
              <a:off x="3840" y="1826"/>
              <a:ext cx="255" cy="1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4" y="0"/>
                </a:cxn>
                <a:cxn ang="0">
                  <a:pos x="254" y="218"/>
                </a:cxn>
                <a:cxn ang="0">
                  <a:pos x="0" y="218"/>
                </a:cxn>
                <a:cxn ang="0">
                  <a:pos x="0" y="0"/>
                </a:cxn>
              </a:cxnLst>
              <a:rect l="0" t="0" r="r" b="b"/>
              <a:pathLst>
                <a:path w="255" h="219">
                  <a:moveTo>
                    <a:pt x="0" y="0"/>
                  </a:moveTo>
                  <a:lnTo>
                    <a:pt x="254" y="0"/>
                  </a:lnTo>
                  <a:lnTo>
                    <a:pt x="254" y="218"/>
                  </a:lnTo>
                  <a:lnTo>
                    <a:pt x="0" y="218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6930" name="Freeform 18"/>
            <p:cNvSpPr>
              <a:spLocks/>
            </p:cNvSpPr>
            <p:nvPr/>
          </p:nvSpPr>
          <p:spPr bwMode="auto">
            <a:xfrm>
              <a:off x="4094" y="1895"/>
              <a:ext cx="40" cy="23"/>
            </a:xfrm>
            <a:custGeom>
              <a:avLst/>
              <a:gdLst/>
              <a:ahLst/>
              <a:cxnLst>
                <a:cxn ang="0">
                  <a:pos x="39" y="26"/>
                </a:cxn>
                <a:cxn ang="0">
                  <a:pos x="0" y="13"/>
                </a:cxn>
                <a:cxn ang="0">
                  <a:pos x="39" y="0"/>
                </a:cxn>
              </a:cxnLst>
              <a:rect l="0" t="0" r="r" b="b"/>
              <a:pathLst>
                <a:path w="40" h="27">
                  <a:moveTo>
                    <a:pt x="39" y="26"/>
                  </a:moveTo>
                  <a:lnTo>
                    <a:pt x="0" y="13"/>
                  </a:lnTo>
                  <a:lnTo>
                    <a:pt x="39" y="0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6931" name="Freeform 19"/>
            <p:cNvSpPr>
              <a:spLocks/>
            </p:cNvSpPr>
            <p:nvPr/>
          </p:nvSpPr>
          <p:spPr bwMode="auto">
            <a:xfrm>
              <a:off x="4094" y="1908"/>
              <a:ext cx="152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1" y="0"/>
                </a:cxn>
                <a:cxn ang="0">
                  <a:pos x="0" y="0"/>
                </a:cxn>
              </a:cxnLst>
              <a:rect l="0" t="0" r="r" b="b"/>
              <a:pathLst>
                <a:path w="152" h="1">
                  <a:moveTo>
                    <a:pt x="0" y="0"/>
                  </a:moveTo>
                  <a:lnTo>
                    <a:pt x="151" y="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6932" name="Freeform 20"/>
            <p:cNvSpPr>
              <a:spLocks/>
            </p:cNvSpPr>
            <p:nvPr/>
          </p:nvSpPr>
          <p:spPr bwMode="auto">
            <a:xfrm>
              <a:off x="4205" y="1895"/>
              <a:ext cx="41" cy="2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0" y="13"/>
                </a:cxn>
                <a:cxn ang="0">
                  <a:pos x="0" y="26"/>
                </a:cxn>
              </a:cxnLst>
              <a:rect l="0" t="0" r="r" b="b"/>
              <a:pathLst>
                <a:path w="41" h="27">
                  <a:moveTo>
                    <a:pt x="0" y="0"/>
                  </a:moveTo>
                  <a:lnTo>
                    <a:pt x="40" y="13"/>
                  </a:lnTo>
                  <a:lnTo>
                    <a:pt x="0" y="26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6933" name="Freeform 21"/>
            <p:cNvSpPr>
              <a:spLocks/>
            </p:cNvSpPr>
            <p:nvPr/>
          </p:nvSpPr>
          <p:spPr bwMode="auto">
            <a:xfrm>
              <a:off x="4245" y="1826"/>
              <a:ext cx="254" cy="1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3" y="0"/>
                </a:cxn>
                <a:cxn ang="0">
                  <a:pos x="253" y="218"/>
                </a:cxn>
                <a:cxn ang="0">
                  <a:pos x="0" y="218"/>
                </a:cxn>
                <a:cxn ang="0">
                  <a:pos x="0" y="0"/>
                </a:cxn>
              </a:cxnLst>
              <a:rect l="0" t="0" r="r" b="b"/>
              <a:pathLst>
                <a:path w="254" h="219">
                  <a:moveTo>
                    <a:pt x="0" y="0"/>
                  </a:moveTo>
                  <a:lnTo>
                    <a:pt x="253" y="0"/>
                  </a:lnTo>
                  <a:lnTo>
                    <a:pt x="253" y="218"/>
                  </a:lnTo>
                  <a:lnTo>
                    <a:pt x="0" y="218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6934" name="Freeform 22"/>
            <p:cNvSpPr>
              <a:spLocks/>
            </p:cNvSpPr>
            <p:nvPr/>
          </p:nvSpPr>
          <p:spPr bwMode="auto">
            <a:xfrm>
              <a:off x="4498" y="1895"/>
              <a:ext cx="42" cy="23"/>
            </a:xfrm>
            <a:custGeom>
              <a:avLst/>
              <a:gdLst/>
              <a:ahLst/>
              <a:cxnLst>
                <a:cxn ang="0">
                  <a:pos x="41" y="26"/>
                </a:cxn>
                <a:cxn ang="0">
                  <a:pos x="0" y="13"/>
                </a:cxn>
                <a:cxn ang="0">
                  <a:pos x="41" y="0"/>
                </a:cxn>
              </a:cxnLst>
              <a:rect l="0" t="0" r="r" b="b"/>
              <a:pathLst>
                <a:path w="42" h="27">
                  <a:moveTo>
                    <a:pt x="41" y="26"/>
                  </a:moveTo>
                  <a:lnTo>
                    <a:pt x="0" y="13"/>
                  </a:lnTo>
                  <a:lnTo>
                    <a:pt x="41" y="0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6935" name="Freeform 23"/>
            <p:cNvSpPr>
              <a:spLocks/>
            </p:cNvSpPr>
            <p:nvPr/>
          </p:nvSpPr>
          <p:spPr bwMode="auto">
            <a:xfrm>
              <a:off x="4498" y="1908"/>
              <a:ext cx="127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6" y="0"/>
                </a:cxn>
                <a:cxn ang="0">
                  <a:pos x="0" y="0"/>
                </a:cxn>
              </a:cxnLst>
              <a:rect l="0" t="0" r="r" b="b"/>
              <a:pathLst>
                <a:path w="127" h="1">
                  <a:moveTo>
                    <a:pt x="0" y="0"/>
                  </a:moveTo>
                  <a:lnTo>
                    <a:pt x="126" y="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6936" name="Freeform 24"/>
            <p:cNvSpPr>
              <a:spLocks/>
            </p:cNvSpPr>
            <p:nvPr/>
          </p:nvSpPr>
          <p:spPr bwMode="auto">
            <a:xfrm>
              <a:off x="4586" y="1895"/>
              <a:ext cx="39" cy="2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8" y="13"/>
                </a:cxn>
                <a:cxn ang="0">
                  <a:pos x="0" y="26"/>
                </a:cxn>
              </a:cxnLst>
              <a:rect l="0" t="0" r="r" b="b"/>
              <a:pathLst>
                <a:path w="39" h="27">
                  <a:moveTo>
                    <a:pt x="0" y="0"/>
                  </a:moveTo>
                  <a:lnTo>
                    <a:pt x="38" y="13"/>
                  </a:lnTo>
                  <a:lnTo>
                    <a:pt x="0" y="26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6937" name="Freeform 25"/>
            <p:cNvSpPr>
              <a:spLocks/>
            </p:cNvSpPr>
            <p:nvPr/>
          </p:nvSpPr>
          <p:spPr bwMode="auto">
            <a:xfrm>
              <a:off x="4018" y="1665"/>
              <a:ext cx="100" cy="162"/>
            </a:xfrm>
            <a:custGeom>
              <a:avLst/>
              <a:gdLst/>
              <a:ahLst/>
              <a:cxnLst>
                <a:cxn ang="0">
                  <a:pos x="99" y="0"/>
                </a:cxn>
                <a:cxn ang="0">
                  <a:pos x="0" y="187"/>
                </a:cxn>
                <a:cxn ang="0">
                  <a:pos x="99" y="0"/>
                </a:cxn>
              </a:cxnLst>
              <a:rect l="0" t="0" r="r" b="b"/>
              <a:pathLst>
                <a:path w="100" h="188">
                  <a:moveTo>
                    <a:pt x="99" y="0"/>
                  </a:moveTo>
                  <a:lnTo>
                    <a:pt x="0" y="187"/>
                  </a:lnTo>
                  <a:lnTo>
                    <a:pt x="99" y="0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6938" name="Freeform 26"/>
            <p:cNvSpPr>
              <a:spLocks/>
            </p:cNvSpPr>
            <p:nvPr/>
          </p:nvSpPr>
          <p:spPr bwMode="auto">
            <a:xfrm>
              <a:off x="4018" y="1785"/>
              <a:ext cx="31" cy="42"/>
            </a:xfrm>
            <a:custGeom>
              <a:avLst/>
              <a:gdLst/>
              <a:ahLst/>
              <a:cxnLst>
                <a:cxn ang="0">
                  <a:pos x="30" y="15"/>
                </a:cxn>
                <a:cxn ang="0">
                  <a:pos x="0" y="48"/>
                </a:cxn>
                <a:cxn ang="0">
                  <a:pos x="13" y="0"/>
                </a:cxn>
              </a:cxnLst>
              <a:rect l="0" t="0" r="r" b="b"/>
              <a:pathLst>
                <a:path w="31" h="49">
                  <a:moveTo>
                    <a:pt x="30" y="15"/>
                  </a:moveTo>
                  <a:lnTo>
                    <a:pt x="0" y="48"/>
                  </a:lnTo>
                  <a:lnTo>
                    <a:pt x="13" y="0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6939" name="Freeform 27"/>
            <p:cNvSpPr>
              <a:spLocks/>
            </p:cNvSpPr>
            <p:nvPr/>
          </p:nvSpPr>
          <p:spPr bwMode="auto">
            <a:xfrm>
              <a:off x="4371" y="1665"/>
              <a:ext cx="1" cy="16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87"/>
                </a:cxn>
                <a:cxn ang="0">
                  <a:pos x="0" y="0"/>
                </a:cxn>
              </a:cxnLst>
              <a:rect l="0" t="0" r="r" b="b"/>
              <a:pathLst>
                <a:path w="1" h="188">
                  <a:moveTo>
                    <a:pt x="0" y="0"/>
                  </a:moveTo>
                  <a:lnTo>
                    <a:pt x="0" y="187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6940" name="Freeform 28"/>
            <p:cNvSpPr>
              <a:spLocks/>
            </p:cNvSpPr>
            <p:nvPr/>
          </p:nvSpPr>
          <p:spPr bwMode="auto">
            <a:xfrm>
              <a:off x="4362" y="1784"/>
              <a:ext cx="19" cy="43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8" y="49"/>
                </a:cxn>
                <a:cxn ang="0">
                  <a:pos x="0" y="0"/>
                </a:cxn>
              </a:cxnLst>
              <a:rect l="0" t="0" r="r" b="b"/>
              <a:pathLst>
                <a:path w="19" h="50">
                  <a:moveTo>
                    <a:pt x="18" y="0"/>
                  </a:moveTo>
                  <a:lnTo>
                    <a:pt x="8" y="4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6941" name="Freeform 29"/>
            <p:cNvSpPr>
              <a:spLocks/>
            </p:cNvSpPr>
            <p:nvPr/>
          </p:nvSpPr>
          <p:spPr bwMode="auto">
            <a:xfrm>
              <a:off x="4929" y="1826"/>
              <a:ext cx="254" cy="1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3" y="0"/>
                </a:cxn>
                <a:cxn ang="0">
                  <a:pos x="253" y="218"/>
                </a:cxn>
                <a:cxn ang="0">
                  <a:pos x="0" y="218"/>
                </a:cxn>
                <a:cxn ang="0">
                  <a:pos x="0" y="0"/>
                </a:cxn>
              </a:cxnLst>
              <a:rect l="0" t="0" r="r" b="b"/>
              <a:pathLst>
                <a:path w="254" h="219">
                  <a:moveTo>
                    <a:pt x="0" y="0"/>
                  </a:moveTo>
                  <a:lnTo>
                    <a:pt x="253" y="0"/>
                  </a:lnTo>
                  <a:lnTo>
                    <a:pt x="253" y="218"/>
                  </a:lnTo>
                  <a:lnTo>
                    <a:pt x="0" y="218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6942" name="Freeform 30"/>
            <p:cNvSpPr>
              <a:spLocks/>
            </p:cNvSpPr>
            <p:nvPr/>
          </p:nvSpPr>
          <p:spPr bwMode="auto">
            <a:xfrm>
              <a:off x="4803" y="1895"/>
              <a:ext cx="41" cy="23"/>
            </a:xfrm>
            <a:custGeom>
              <a:avLst/>
              <a:gdLst/>
              <a:ahLst/>
              <a:cxnLst>
                <a:cxn ang="0">
                  <a:pos x="40" y="26"/>
                </a:cxn>
                <a:cxn ang="0">
                  <a:pos x="0" y="13"/>
                </a:cxn>
                <a:cxn ang="0">
                  <a:pos x="40" y="0"/>
                </a:cxn>
              </a:cxnLst>
              <a:rect l="0" t="0" r="r" b="b"/>
              <a:pathLst>
                <a:path w="41" h="27">
                  <a:moveTo>
                    <a:pt x="40" y="26"/>
                  </a:moveTo>
                  <a:lnTo>
                    <a:pt x="0" y="13"/>
                  </a:lnTo>
                  <a:lnTo>
                    <a:pt x="40" y="0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6943" name="Freeform 31"/>
            <p:cNvSpPr>
              <a:spLocks/>
            </p:cNvSpPr>
            <p:nvPr/>
          </p:nvSpPr>
          <p:spPr bwMode="auto">
            <a:xfrm>
              <a:off x="4803" y="1908"/>
              <a:ext cx="127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6" y="0"/>
                </a:cxn>
                <a:cxn ang="0">
                  <a:pos x="0" y="0"/>
                </a:cxn>
              </a:cxnLst>
              <a:rect l="0" t="0" r="r" b="b"/>
              <a:pathLst>
                <a:path w="127" h="1">
                  <a:moveTo>
                    <a:pt x="0" y="0"/>
                  </a:moveTo>
                  <a:lnTo>
                    <a:pt x="126" y="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6944" name="Freeform 32"/>
            <p:cNvSpPr>
              <a:spLocks/>
            </p:cNvSpPr>
            <p:nvPr/>
          </p:nvSpPr>
          <p:spPr bwMode="auto">
            <a:xfrm>
              <a:off x="4888" y="1895"/>
              <a:ext cx="42" cy="2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1" y="13"/>
                </a:cxn>
                <a:cxn ang="0">
                  <a:pos x="0" y="26"/>
                </a:cxn>
              </a:cxnLst>
              <a:rect l="0" t="0" r="r" b="b"/>
              <a:pathLst>
                <a:path w="42" h="27">
                  <a:moveTo>
                    <a:pt x="0" y="0"/>
                  </a:moveTo>
                  <a:lnTo>
                    <a:pt x="41" y="13"/>
                  </a:lnTo>
                  <a:lnTo>
                    <a:pt x="0" y="26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6945" name="Freeform 33"/>
            <p:cNvSpPr>
              <a:spLocks/>
            </p:cNvSpPr>
            <p:nvPr/>
          </p:nvSpPr>
          <p:spPr bwMode="auto">
            <a:xfrm>
              <a:off x="4956" y="1665"/>
              <a:ext cx="100" cy="16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9" y="187"/>
                </a:cxn>
                <a:cxn ang="0">
                  <a:pos x="0" y="0"/>
                </a:cxn>
              </a:cxnLst>
              <a:rect l="0" t="0" r="r" b="b"/>
              <a:pathLst>
                <a:path w="100" h="188">
                  <a:moveTo>
                    <a:pt x="0" y="0"/>
                  </a:moveTo>
                  <a:lnTo>
                    <a:pt x="99" y="187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6946" name="Freeform 34"/>
            <p:cNvSpPr>
              <a:spLocks/>
            </p:cNvSpPr>
            <p:nvPr/>
          </p:nvSpPr>
          <p:spPr bwMode="auto">
            <a:xfrm>
              <a:off x="5025" y="1785"/>
              <a:ext cx="31" cy="42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30" y="48"/>
                </a:cxn>
                <a:cxn ang="0">
                  <a:pos x="0" y="15"/>
                </a:cxn>
              </a:cxnLst>
              <a:rect l="0" t="0" r="r" b="b"/>
              <a:pathLst>
                <a:path w="31" h="49">
                  <a:moveTo>
                    <a:pt x="17" y="0"/>
                  </a:moveTo>
                  <a:lnTo>
                    <a:pt x="30" y="48"/>
                  </a:lnTo>
                  <a:lnTo>
                    <a:pt x="0" y="15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6947" name="Freeform 35"/>
            <p:cNvSpPr>
              <a:spLocks/>
            </p:cNvSpPr>
            <p:nvPr/>
          </p:nvSpPr>
          <p:spPr bwMode="auto">
            <a:xfrm>
              <a:off x="3865" y="2014"/>
              <a:ext cx="127" cy="2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6" y="313"/>
                </a:cxn>
                <a:cxn ang="0">
                  <a:pos x="0" y="0"/>
                </a:cxn>
              </a:cxnLst>
              <a:rect l="0" t="0" r="r" b="b"/>
              <a:pathLst>
                <a:path w="127" h="314">
                  <a:moveTo>
                    <a:pt x="0" y="0"/>
                  </a:moveTo>
                  <a:lnTo>
                    <a:pt x="126" y="313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6948" name="Freeform 36"/>
            <p:cNvSpPr>
              <a:spLocks/>
            </p:cNvSpPr>
            <p:nvPr/>
          </p:nvSpPr>
          <p:spPr bwMode="auto">
            <a:xfrm>
              <a:off x="3964" y="2241"/>
              <a:ext cx="28" cy="43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27" y="49"/>
                </a:cxn>
                <a:cxn ang="0">
                  <a:pos x="0" y="11"/>
                </a:cxn>
              </a:cxnLst>
              <a:rect l="0" t="0" r="r" b="b"/>
              <a:pathLst>
                <a:path w="28" h="50">
                  <a:moveTo>
                    <a:pt x="18" y="0"/>
                  </a:moveTo>
                  <a:lnTo>
                    <a:pt x="27" y="49"/>
                  </a:lnTo>
                  <a:lnTo>
                    <a:pt x="0" y="11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6949" name="Freeform 37"/>
            <p:cNvSpPr>
              <a:spLocks/>
            </p:cNvSpPr>
            <p:nvPr/>
          </p:nvSpPr>
          <p:spPr bwMode="auto">
            <a:xfrm>
              <a:off x="3686" y="2014"/>
              <a:ext cx="231" cy="297"/>
            </a:xfrm>
            <a:custGeom>
              <a:avLst/>
              <a:gdLst/>
              <a:ahLst/>
              <a:cxnLst>
                <a:cxn ang="0">
                  <a:pos x="230" y="0"/>
                </a:cxn>
                <a:cxn ang="0">
                  <a:pos x="0" y="345"/>
                </a:cxn>
                <a:cxn ang="0">
                  <a:pos x="230" y="0"/>
                </a:cxn>
              </a:cxnLst>
              <a:rect l="0" t="0" r="r" b="b"/>
              <a:pathLst>
                <a:path w="231" h="346">
                  <a:moveTo>
                    <a:pt x="230" y="0"/>
                  </a:moveTo>
                  <a:lnTo>
                    <a:pt x="0" y="345"/>
                  </a:lnTo>
                  <a:lnTo>
                    <a:pt x="230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6950" name="Freeform 38"/>
            <p:cNvSpPr>
              <a:spLocks/>
            </p:cNvSpPr>
            <p:nvPr/>
          </p:nvSpPr>
          <p:spPr bwMode="auto">
            <a:xfrm>
              <a:off x="3686" y="2271"/>
              <a:ext cx="36" cy="40"/>
            </a:xfrm>
            <a:custGeom>
              <a:avLst/>
              <a:gdLst/>
              <a:ahLst/>
              <a:cxnLst>
                <a:cxn ang="0">
                  <a:pos x="35" y="16"/>
                </a:cxn>
                <a:cxn ang="0">
                  <a:pos x="0" y="46"/>
                </a:cxn>
                <a:cxn ang="0">
                  <a:pos x="19" y="0"/>
                </a:cxn>
              </a:cxnLst>
              <a:rect l="0" t="0" r="r" b="b"/>
              <a:pathLst>
                <a:path w="36" h="47">
                  <a:moveTo>
                    <a:pt x="35" y="16"/>
                  </a:moveTo>
                  <a:lnTo>
                    <a:pt x="0" y="46"/>
                  </a:lnTo>
                  <a:lnTo>
                    <a:pt x="19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6951" name="Freeform 39"/>
            <p:cNvSpPr>
              <a:spLocks/>
            </p:cNvSpPr>
            <p:nvPr/>
          </p:nvSpPr>
          <p:spPr bwMode="auto">
            <a:xfrm>
              <a:off x="3940" y="2014"/>
              <a:ext cx="357" cy="29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56" y="345"/>
                </a:cxn>
                <a:cxn ang="0">
                  <a:pos x="0" y="0"/>
                </a:cxn>
              </a:cxnLst>
              <a:rect l="0" t="0" r="r" b="b"/>
              <a:pathLst>
                <a:path w="357" h="346">
                  <a:moveTo>
                    <a:pt x="0" y="0"/>
                  </a:moveTo>
                  <a:lnTo>
                    <a:pt x="356" y="345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6952" name="Freeform 40"/>
            <p:cNvSpPr>
              <a:spLocks/>
            </p:cNvSpPr>
            <p:nvPr/>
          </p:nvSpPr>
          <p:spPr bwMode="auto">
            <a:xfrm>
              <a:off x="4256" y="2276"/>
              <a:ext cx="41" cy="35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40" y="40"/>
                </a:cxn>
                <a:cxn ang="0">
                  <a:pos x="0" y="19"/>
                </a:cxn>
              </a:cxnLst>
              <a:rect l="0" t="0" r="r" b="b"/>
              <a:pathLst>
                <a:path w="41" h="41">
                  <a:moveTo>
                    <a:pt x="13" y="0"/>
                  </a:moveTo>
                  <a:lnTo>
                    <a:pt x="40" y="40"/>
                  </a:lnTo>
                  <a:lnTo>
                    <a:pt x="0" y="19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6953" name="Freeform 41"/>
            <p:cNvSpPr>
              <a:spLocks/>
            </p:cNvSpPr>
            <p:nvPr/>
          </p:nvSpPr>
          <p:spPr bwMode="auto">
            <a:xfrm>
              <a:off x="3814" y="2014"/>
              <a:ext cx="178" cy="270"/>
            </a:xfrm>
            <a:custGeom>
              <a:avLst/>
              <a:gdLst/>
              <a:ahLst/>
              <a:cxnLst>
                <a:cxn ang="0">
                  <a:pos x="177" y="0"/>
                </a:cxn>
                <a:cxn ang="0">
                  <a:pos x="0" y="313"/>
                </a:cxn>
                <a:cxn ang="0">
                  <a:pos x="177" y="0"/>
                </a:cxn>
              </a:cxnLst>
              <a:rect l="0" t="0" r="r" b="b"/>
              <a:pathLst>
                <a:path w="178" h="314">
                  <a:moveTo>
                    <a:pt x="177" y="0"/>
                  </a:moveTo>
                  <a:lnTo>
                    <a:pt x="0" y="313"/>
                  </a:lnTo>
                  <a:lnTo>
                    <a:pt x="177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6954" name="Freeform 42"/>
            <p:cNvSpPr>
              <a:spLocks/>
            </p:cNvSpPr>
            <p:nvPr/>
          </p:nvSpPr>
          <p:spPr bwMode="auto">
            <a:xfrm>
              <a:off x="3814" y="2243"/>
              <a:ext cx="33" cy="41"/>
            </a:xfrm>
            <a:custGeom>
              <a:avLst/>
              <a:gdLst/>
              <a:ahLst/>
              <a:cxnLst>
                <a:cxn ang="0">
                  <a:pos x="32" y="13"/>
                </a:cxn>
                <a:cxn ang="0">
                  <a:pos x="0" y="46"/>
                </a:cxn>
                <a:cxn ang="0">
                  <a:pos x="14" y="0"/>
                </a:cxn>
              </a:cxnLst>
              <a:rect l="0" t="0" r="r" b="b"/>
              <a:pathLst>
                <a:path w="33" h="47">
                  <a:moveTo>
                    <a:pt x="32" y="13"/>
                  </a:moveTo>
                  <a:lnTo>
                    <a:pt x="0" y="46"/>
                  </a:lnTo>
                  <a:lnTo>
                    <a:pt x="14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6955" name="Freeform 43"/>
            <p:cNvSpPr>
              <a:spLocks/>
            </p:cNvSpPr>
            <p:nvPr/>
          </p:nvSpPr>
          <p:spPr bwMode="auto">
            <a:xfrm>
              <a:off x="4018" y="2014"/>
              <a:ext cx="887" cy="2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86" y="313"/>
                </a:cxn>
                <a:cxn ang="0">
                  <a:pos x="0" y="0"/>
                </a:cxn>
              </a:cxnLst>
              <a:rect l="0" t="0" r="r" b="b"/>
              <a:pathLst>
                <a:path w="887" h="314">
                  <a:moveTo>
                    <a:pt x="0" y="0"/>
                  </a:moveTo>
                  <a:lnTo>
                    <a:pt x="886" y="313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6956" name="Freeform 44"/>
            <p:cNvSpPr>
              <a:spLocks/>
            </p:cNvSpPr>
            <p:nvPr/>
          </p:nvSpPr>
          <p:spPr bwMode="auto">
            <a:xfrm>
              <a:off x="4862" y="2260"/>
              <a:ext cx="43" cy="24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42" y="26"/>
                </a:cxn>
                <a:cxn ang="0">
                  <a:pos x="0" y="25"/>
                </a:cxn>
              </a:cxnLst>
              <a:rect l="0" t="0" r="r" b="b"/>
              <a:pathLst>
                <a:path w="43" h="27">
                  <a:moveTo>
                    <a:pt x="6" y="0"/>
                  </a:moveTo>
                  <a:lnTo>
                    <a:pt x="42" y="26"/>
                  </a:lnTo>
                  <a:lnTo>
                    <a:pt x="0" y="25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6957" name="Freeform 45"/>
            <p:cNvSpPr>
              <a:spLocks/>
            </p:cNvSpPr>
            <p:nvPr/>
          </p:nvSpPr>
          <p:spPr bwMode="auto">
            <a:xfrm>
              <a:off x="3865" y="2014"/>
              <a:ext cx="432" cy="270"/>
            </a:xfrm>
            <a:custGeom>
              <a:avLst/>
              <a:gdLst/>
              <a:ahLst/>
              <a:cxnLst>
                <a:cxn ang="0">
                  <a:pos x="431" y="0"/>
                </a:cxn>
                <a:cxn ang="0">
                  <a:pos x="0" y="313"/>
                </a:cxn>
                <a:cxn ang="0">
                  <a:pos x="431" y="0"/>
                </a:cxn>
              </a:cxnLst>
              <a:rect l="0" t="0" r="r" b="b"/>
              <a:pathLst>
                <a:path w="432" h="314">
                  <a:moveTo>
                    <a:pt x="431" y="0"/>
                  </a:moveTo>
                  <a:lnTo>
                    <a:pt x="0" y="313"/>
                  </a:lnTo>
                  <a:lnTo>
                    <a:pt x="431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6958" name="Freeform 46"/>
            <p:cNvSpPr>
              <a:spLocks/>
            </p:cNvSpPr>
            <p:nvPr/>
          </p:nvSpPr>
          <p:spPr bwMode="auto">
            <a:xfrm>
              <a:off x="3865" y="2252"/>
              <a:ext cx="41" cy="32"/>
            </a:xfrm>
            <a:custGeom>
              <a:avLst/>
              <a:gdLst/>
              <a:ahLst/>
              <a:cxnLst>
                <a:cxn ang="0">
                  <a:pos x="40" y="22"/>
                </a:cxn>
                <a:cxn ang="0">
                  <a:pos x="0" y="36"/>
                </a:cxn>
                <a:cxn ang="0">
                  <a:pos x="31" y="0"/>
                </a:cxn>
              </a:cxnLst>
              <a:rect l="0" t="0" r="r" b="b"/>
              <a:pathLst>
                <a:path w="41" h="37">
                  <a:moveTo>
                    <a:pt x="40" y="22"/>
                  </a:moveTo>
                  <a:lnTo>
                    <a:pt x="0" y="36"/>
                  </a:lnTo>
                  <a:lnTo>
                    <a:pt x="31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6959" name="Freeform 47"/>
            <p:cNvSpPr>
              <a:spLocks/>
            </p:cNvSpPr>
            <p:nvPr/>
          </p:nvSpPr>
          <p:spPr bwMode="auto">
            <a:xfrm>
              <a:off x="4319" y="2014"/>
              <a:ext cx="1120" cy="2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9" y="313"/>
                </a:cxn>
                <a:cxn ang="0">
                  <a:pos x="0" y="0"/>
                </a:cxn>
              </a:cxnLst>
              <a:rect l="0" t="0" r="r" b="b"/>
              <a:pathLst>
                <a:path w="1120" h="314">
                  <a:moveTo>
                    <a:pt x="0" y="0"/>
                  </a:moveTo>
                  <a:lnTo>
                    <a:pt x="1119" y="313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6960" name="Freeform 48"/>
            <p:cNvSpPr>
              <a:spLocks/>
            </p:cNvSpPr>
            <p:nvPr/>
          </p:nvSpPr>
          <p:spPr bwMode="auto">
            <a:xfrm>
              <a:off x="5395" y="2262"/>
              <a:ext cx="44" cy="22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43" y="24"/>
                </a:cxn>
                <a:cxn ang="0">
                  <a:pos x="0" y="25"/>
                </a:cxn>
              </a:cxnLst>
              <a:rect l="0" t="0" r="r" b="b"/>
              <a:pathLst>
                <a:path w="44" h="26">
                  <a:moveTo>
                    <a:pt x="5" y="0"/>
                  </a:moveTo>
                  <a:lnTo>
                    <a:pt x="43" y="24"/>
                  </a:lnTo>
                  <a:lnTo>
                    <a:pt x="0" y="25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6961" name="Freeform 49"/>
            <p:cNvSpPr>
              <a:spLocks/>
            </p:cNvSpPr>
            <p:nvPr/>
          </p:nvSpPr>
          <p:spPr bwMode="auto">
            <a:xfrm>
              <a:off x="4319" y="2014"/>
              <a:ext cx="104" cy="297"/>
            </a:xfrm>
            <a:custGeom>
              <a:avLst/>
              <a:gdLst/>
              <a:ahLst/>
              <a:cxnLst>
                <a:cxn ang="0">
                  <a:pos x="103" y="0"/>
                </a:cxn>
                <a:cxn ang="0">
                  <a:pos x="0" y="345"/>
                </a:cxn>
                <a:cxn ang="0">
                  <a:pos x="103" y="0"/>
                </a:cxn>
              </a:cxnLst>
              <a:rect l="0" t="0" r="r" b="b"/>
              <a:pathLst>
                <a:path w="104" h="346">
                  <a:moveTo>
                    <a:pt x="103" y="0"/>
                  </a:moveTo>
                  <a:lnTo>
                    <a:pt x="0" y="345"/>
                  </a:lnTo>
                  <a:lnTo>
                    <a:pt x="103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6962" name="Freeform 50"/>
            <p:cNvSpPr>
              <a:spLocks/>
            </p:cNvSpPr>
            <p:nvPr/>
          </p:nvSpPr>
          <p:spPr bwMode="auto">
            <a:xfrm>
              <a:off x="4319" y="2266"/>
              <a:ext cx="27" cy="45"/>
            </a:xfrm>
            <a:custGeom>
              <a:avLst/>
              <a:gdLst/>
              <a:ahLst/>
              <a:cxnLst>
                <a:cxn ang="0">
                  <a:pos x="26" y="8"/>
                </a:cxn>
                <a:cxn ang="0">
                  <a:pos x="0" y="51"/>
                </a:cxn>
                <a:cxn ang="0">
                  <a:pos x="5" y="0"/>
                </a:cxn>
              </a:cxnLst>
              <a:rect l="0" t="0" r="r" b="b"/>
              <a:pathLst>
                <a:path w="27" h="52">
                  <a:moveTo>
                    <a:pt x="26" y="8"/>
                  </a:moveTo>
                  <a:lnTo>
                    <a:pt x="0" y="51"/>
                  </a:lnTo>
                  <a:lnTo>
                    <a:pt x="5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6963" name="Freeform 51"/>
            <p:cNvSpPr>
              <a:spLocks/>
            </p:cNvSpPr>
            <p:nvPr/>
          </p:nvSpPr>
          <p:spPr bwMode="auto">
            <a:xfrm>
              <a:off x="4398" y="2014"/>
              <a:ext cx="203" cy="2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2" y="313"/>
                </a:cxn>
                <a:cxn ang="0">
                  <a:pos x="0" y="0"/>
                </a:cxn>
              </a:cxnLst>
              <a:rect l="0" t="0" r="r" b="b"/>
              <a:pathLst>
                <a:path w="203" h="314">
                  <a:moveTo>
                    <a:pt x="0" y="0"/>
                  </a:moveTo>
                  <a:lnTo>
                    <a:pt x="202" y="313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6964" name="Freeform 52"/>
            <p:cNvSpPr>
              <a:spLocks/>
            </p:cNvSpPr>
            <p:nvPr/>
          </p:nvSpPr>
          <p:spPr bwMode="auto">
            <a:xfrm>
              <a:off x="4565" y="2244"/>
              <a:ext cx="36" cy="40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35" y="45"/>
                </a:cxn>
                <a:cxn ang="0">
                  <a:pos x="0" y="15"/>
                </a:cxn>
              </a:cxnLst>
              <a:rect l="0" t="0" r="r" b="b"/>
              <a:pathLst>
                <a:path w="36" h="46">
                  <a:moveTo>
                    <a:pt x="17" y="0"/>
                  </a:moveTo>
                  <a:lnTo>
                    <a:pt x="35" y="45"/>
                  </a:lnTo>
                  <a:lnTo>
                    <a:pt x="0" y="15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6965" name="Freeform 53"/>
            <p:cNvSpPr>
              <a:spLocks/>
            </p:cNvSpPr>
            <p:nvPr/>
          </p:nvSpPr>
          <p:spPr bwMode="auto">
            <a:xfrm>
              <a:off x="4651" y="2014"/>
              <a:ext cx="356" cy="297"/>
            </a:xfrm>
            <a:custGeom>
              <a:avLst/>
              <a:gdLst/>
              <a:ahLst/>
              <a:cxnLst>
                <a:cxn ang="0">
                  <a:pos x="355" y="0"/>
                </a:cxn>
                <a:cxn ang="0">
                  <a:pos x="0" y="345"/>
                </a:cxn>
                <a:cxn ang="0">
                  <a:pos x="355" y="0"/>
                </a:cxn>
              </a:cxnLst>
              <a:rect l="0" t="0" r="r" b="b"/>
              <a:pathLst>
                <a:path w="356" h="346">
                  <a:moveTo>
                    <a:pt x="355" y="0"/>
                  </a:moveTo>
                  <a:lnTo>
                    <a:pt x="0" y="345"/>
                  </a:lnTo>
                  <a:lnTo>
                    <a:pt x="355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6966" name="Freeform 54"/>
            <p:cNvSpPr>
              <a:spLocks/>
            </p:cNvSpPr>
            <p:nvPr/>
          </p:nvSpPr>
          <p:spPr bwMode="auto">
            <a:xfrm>
              <a:off x="4651" y="2276"/>
              <a:ext cx="37" cy="35"/>
            </a:xfrm>
            <a:custGeom>
              <a:avLst/>
              <a:gdLst/>
              <a:ahLst/>
              <a:cxnLst>
                <a:cxn ang="0">
                  <a:pos x="36" y="19"/>
                </a:cxn>
                <a:cxn ang="0">
                  <a:pos x="0" y="40"/>
                </a:cxn>
                <a:cxn ang="0">
                  <a:pos x="24" y="0"/>
                </a:cxn>
              </a:cxnLst>
              <a:rect l="0" t="0" r="r" b="b"/>
              <a:pathLst>
                <a:path w="37" h="41">
                  <a:moveTo>
                    <a:pt x="36" y="19"/>
                  </a:moveTo>
                  <a:lnTo>
                    <a:pt x="0" y="40"/>
                  </a:lnTo>
                  <a:lnTo>
                    <a:pt x="24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6967" name="Freeform 55"/>
            <p:cNvSpPr>
              <a:spLocks/>
            </p:cNvSpPr>
            <p:nvPr/>
          </p:nvSpPr>
          <p:spPr bwMode="auto">
            <a:xfrm>
              <a:off x="5031" y="2014"/>
              <a:ext cx="203" cy="29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2" y="345"/>
                </a:cxn>
                <a:cxn ang="0">
                  <a:pos x="0" y="0"/>
                </a:cxn>
              </a:cxnLst>
              <a:rect l="0" t="0" r="r" b="b"/>
              <a:pathLst>
                <a:path w="203" h="346">
                  <a:moveTo>
                    <a:pt x="0" y="0"/>
                  </a:moveTo>
                  <a:lnTo>
                    <a:pt x="202" y="345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6968" name="Freeform 56"/>
            <p:cNvSpPr>
              <a:spLocks/>
            </p:cNvSpPr>
            <p:nvPr/>
          </p:nvSpPr>
          <p:spPr bwMode="auto">
            <a:xfrm>
              <a:off x="5202" y="2270"/>
              <a:ext cx="32" cy="41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31" y="47"/>
                </a:cxn>
                <a:cxn ang="0">
                  <a:pos x="0" y="15"/>
                </a:cxn>
              </a:cxnLst>
              <a:rect l="0" t="0" r="r" b="b"/>
              <a:pathLst>
                <a:path w="32" h="48">
                  <a:moveTo>
                    <a:pt x="16" y="0"/>
                  </a:moveTo>
                  <a:lnTo>
                    <a:pt x="31" y="47"/>
                  </a:lnTo>
                  <a:lnTo>
                    <a:pt x="0" y="15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6969" name="Freeform 57"/>
            <p:cNvSpPr>
              <a:spLocks/>
            </p:cNvSpPr>
            <p:nvPr/>
          </p:nvSpPr>
          <p:spPr bwMode="auto">
            <a:xfrm>
              <a:off x="4956" y="2014"/>
              <a:ext cx="152" cy="270"/>
            </a:xfrm>
            <a:custGeom>
              <a:avLst/>
              <a:gdLst/>
              <a:ahLst/>
              <a:cxnLst>
                <a:cxn ang="0">
                  <a:pos x="151" y="0"/>
                </a:cxn>
                <a:cxn ang="0">
                  <a:pos x="0" y="313"/>
                </a:cxn>
                <a:cxn ang="0">
                  <a:pos x="151" y="0"/>
                </a:cxn>
              </a:cxnLst>
              <a:rect l="0" t="0" r="r" b="b"/>
              <a:pathLst>
                <a:path w="152" h="314">
                  <a:moveTo>
                    <a:pt x="151" y="0"/>
                  </a:moveTo>
                  <a:lnTo>
                    <a:pt x="0" y="313"/>
                  </a:lnTo>
                  <a:lnTo>
                    <a:pt x="151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6970" name="Freeform 58"/>
            <p:cNvSpPr>
              <a:spLocks/>
            </p:cNvSpPr>
            <p:nvPr/>
          </p:nvSpPr>
          <p:spPr bwMode="auto">
            <a:xfrm>
              <a:off x="4956" y="2242"/>
              <a:ext cx="30" cy="42"/>
            </a:xfrm>
            <a:custGeom>
              <a:avLst/>
              <a:gdLst/>
              <a:ahLst/>
              <a:cxnLst>
                <a:cxn ang="0">
                  <a:pos x="29" y="12"/>
                </a:cxn>
                <a:cxn ang="0">
                  <a:pos x="0" y="47"/>
                </a:cxn>
                <a:cxn ang="0">
                  <a:pos x="11" y="0"/>
                </a:cxn>
              </a:cxnLst>
              <a:rect l="0" t="0" r="r" b="b"/>
              <a:pathLst>
                <a:path w="30" h="48">
                  <a:moveTo>
                    <a:pt x="29" y="12"/>
                  </a:moveTo>
                  <a:lnTo>
                    <a:pt x="0" y="47"/>
                  </a:lnTo>
                  <a:lnTo>
                    <a:pt x="11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6971" name="Freeform 59"/>
            <p:cNvSpPr>
              <a:spLocks/>
            </p:cNvSpPr>
            <p:nvPr/>
          </p:nvSpPr>
          <p:spPr bwMode="auto">
            <a:xfrm>
              <a:off x="5132" y="2014"/>
              <a:ext cx="1" cy="29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45"/>
                </a:cxn>
                <a:cxn ang="0">
                  <a:pos x="0" y="0"/>
                </a:cxn>
              </a:cxnLst>
              <a:rect l="0" t="0" r="r" b="b"/>
              <a:pathLst>
                <a:path w="1" h="346">
                  <a:moveTo>
                    <a:pt x="0" y="0"/>
                  </a:moveTo>
                  <a:lnTo>
                    <a:pt x="0" y="345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6972" name="Freeform 60"/>
            <p:cNvSpPr>
              <a:spLocks/>
            </p:cNvSpPr>
            <p:nvPr/>
          </p:nvSpPr>
          <p:spPr bwMode="auto">
            <a:xfrm>
              <a:off x="5121" y="2268"/>
              <a:ext cx="23" cy="43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10" y="49"/>
                </a:cxn>
                <a:cxn ang="0">
                  <a:pos x="0" y="0"/>
                </a:cxn>
              </a:cxnLst>
              <a:rect l="0" t="0" r="r" b="b"/>
              <a:pathLst>
                <a:path w="23" h="50">
                  <a:moveTo>
                    <a:pt x="22" y="0"/>
                  </a:moveTo>
                  <a:lnTo>
                    <a:pt x="10" y="4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6973" name="Rectangle 61"/>
            <p:cNvSpPr>
              <a:spLocks noChangeArrowheads="1"/>
            </p:cNvSpPr>
            <p:nvPr/>
          </p:nvSpPr>
          <p:spPr bwMode="auto">
            <a:xfrm>
              <a:off x="3573" y="2476"/>
              <a:ext cx="981" cy="25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400"/>
                <a:t>Data Records</a:t>
              </a:r>
            </a:p>
          </p:txBody>
        </p:sp>
        <p:sp>
          <p:nvSpPr>
            <p:cNvPr id="166974" name="Rectangle 62"/>
            <p:cNvSpPr>
              <a:spLocks noChangeArrowheads="1"/>
            </p:cNvSpPr>
            <p:nvPr/>
          </p:nvSpPr>
          <p:spPr bwMode="auto">
            <a:xfrm>
              <a:off x="3649" y="821"/>
              <a:ext cx="1841" cy="2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>
                  <a:solidFill>
                    <a:srgbClr val="CF0E30"/>
                  </a:solidFill>
                </a:rPr>
                <a:t>UNCLUSTERED INDEX</a:t>
              </a:r>
            </a:p>
          </p:txBody>
        </p:sp>
      </p:grpSp>
      <p:sp>
        <p:nvSpPr>
          <p:cNvPr id="166977" name="Rectangle 65"/>
          <p:cNvSpPr>
            <a:spLocks noChangeArrowheads="1"/>
          </p:cNvSpPr>
          <p:nvPr/>
        </p:nvSpPr>
        <p:spPr bwMode="auto">
          <a:xfrm>
            <a:off x="5403850" y="5715000"/>
            <a:ext cx="1220788" cy="3016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400">
                <a:solidFill>
                  <a:schemeClr val="accent2"/>
                </a:solidFill>
              </a:rPr>
              <a:t>Data entries</a:t>
            </a:r>
          </a:p>
        </p:txBody>
      </p:sp>
      <p:sp>
        <p:nvSpPr>
          <p:cNvPr id="166978" name="Rectangle 66"/>
          <p:cNvSpPr>
            <a:spLocks noChangeArrowheads="1"/>
          </p:cNvSpPr>
          <p:nvPr/>
        </p:nvSpPr>
        <p:spPr bwMode="auto">
          <a:xfrm>
            <a:off x="1504076" y="190098"/>
            <a:ext cx="6953137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1800" dirty="0">
                <a:latin typeface="+mn-lt"/>
              </a:rPr>
              <a:t>Size of data entry = 20 bytes;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1800" dirty="0">
                <a:latin typeface="+mn-lt"/>
              </a:rPr>
              <a:t>Page size=4K bytes; 96 bytes are reserved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1800" dirty="0">
                <a:latin typeface="+mn-lt"/>
              </a:rPr>
              <a:t>Total number of records = 100,000; record size = 40 bytes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1800" dirty="0">
                <a:latin typeface="+mn-lt"/>
              </a:rPr>
              <a:t>Reduction Factor = 0.1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006" name="Group 70"/>
          <p:cNvGrpSpPr>
            <a:grpSpLocks/>
          </p:cNvGrpSpPr>
          <p:nvPr/>
        </p:nvGrpSpPr>
        <p:grpSpPr bwMode="auto">
          <a:xfrm>
            <a:off x="76200" y="457200"/>
            <a:ext cx="6858000" cy="4343400"/>
            <a:chOff x="48" y="288"/>
            <a:chExt cx="4320" cy="2736"/>
          </a:xfrm>
        </p:grpSpPr>
        <p:sp>
          <p:nvSpPr>
            <p:cNvPr id="167940" name="Rectangle 4"/>
            <p:cNvSpPr>
              <a:spLocks noChangeArrowheads="1"/>
            </p:cNvSpPr>
            <p:nvPr/>
          </p:nvSpPr>
          <p:spPr bwMode="auto">
            <a:xfrm>
              <a:off x="48" y="288"/>
              <a:ext cx="4320" cy="2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marL="342900" indent="-342900">
                <a:spcBef>
                  <a:spcPct val="20000"/>
                </a:spcBef>
                <a:buFontTx/>
                <a:buChar char="•"/>
              </a:pPr>
              <a:r>
                <a:rPr lang="en-US" dirty="0">
                  <a:latin typeface="+mn-lt"/>
                </a:rPr>
                <a:t>B</a:t>
              </a:r>
              <a:r>
                <a:rPr lang="en-US" baseline="30000" dirty="0">
                  <a:latin typeface="+mn-lt"/>
                </a:rPr>
                <a:t>+</a:t>
              </a:r>
              <a:r>
                <a:rPr lang="en-US" dirty="0">
                  <a:latin typeface="+mn-lt"/>
                </a:rPr>
                <a:t>-tree, dense, clustered</a:t>
              </a:r>
            </a:p>
            <a:p>
              <a:pPr marL="342900" indent="-342900">
                <a:spcBef>
                  <a:spcPct val="20000"/>
                </a:spcBef>
                <a:buFontTx/>
                <a:buChar char="•"/>
              </a:pPr>
              <a:r>
                <a:rPr lang="en-US" dirty="0">
                  <a:latin typeface="+mn-lt"/>
                </a:rPr>
                <a:t>I/O cost of retrieving pages of qualifying data entries</a:t>
              </a:r>
            </a:p>
            <a:p>
              <a:pPr marL="742950" lvl="1" indent="-285750">
                <a:spcBef>
                  <a:spcPct val="20000"/>
                </a:spcBef>
                <a:buFontTx/>
                <a:buChar char="–"/>
              </a:pPr>
              <a:r>
                <a:rPr lang="en-US" sz="1800" dirty="0">
                  <a:latin typeface="+mn-lt"/>
                </a:rPr>
                <a:t>Matching data entries: 0.1*100000=10000 entries</a:t>
              </a:r>
            </a:p>
            <a:p>
              <a:pPr marL="742950" lvl="1" indent="-285750">
                <a:spcBef>
                  <a:spcPct val="20000"/>
                </a:spcBef>
                <a:buFontTx/>
                <a:buChar char="–"/>
              </a:pPr>
              <a:r>
                <a:rPr lang="en-US" sz="1800" dirty="0">
                  <a:latin typeface="+mn-lt"/>
                </a:rPr>
                <a:t>#Date entries per page: </a:t>
              </a:r>
            </a:p>
            <a:p>
              <a:pPr marL="742950" lvl="1" indent="-285750">
                <a:spcBef>
                  <a:spcPct val="20000"/>
                </a:spcBef>
                <a:buFontTx/>
                <a:buChar char="–"/>
              </a:pPr>
              <a:r>
                <a:rPr lang="en-US" sz="1800" dirty="0">
                  <a:latin typeface="+mn-lt"/>
                </a:rPr>
                <a:t>#Pages of matching data entries =</a:t>
              </a:r>
            </a:p>
            <a:p>
              <a:pPr marL="342900" indent="-342900">
                <a:spcBef>
                  <a:spcPct val="20000"/>
                </a:spcBef>
                <a:buFontTx/>
                <a:buChar char="•"/>
              </a:pPr>
              <a:r>
                <a:rPr lang="en-US" dirty="0">
                  <a:latin typeface="+mn-lt"/>
                </a:rPr>
                <a:t>I/O cost of retrieving qualifying tuples</a:t>
              </a:r>
            </a:p>
            <a:p>
              <a:pPr marL="742950" lvl="1" indent="-285750">
                <a:spcBef>
                  <a:spcPct val="20000"/>
                </a:spcBef>
                <a:buFontTx/>
                <a:buChar char="–"/>
              </a:pPr>
              <a:r>
                <a:rPr lang="en-US" sz="1800" dirty="0">
                  <a:latin typeface="+mn-lt"/>
                </a:rPr>
                <a:t>#Matching tuples: 10000 </a:t>
              </a:r>
            </a:p>
            <a:p>
              <a:pPr marL="742950" lvl="1" indent="-285750">
                <a:spcBef>
                  <a:spcPct val="20000"/>
                </a:spcBef>
                <a:buFontTx/>
                <a:buChar char="–"/>
              </a:pPr>
              <a:r>
                <a:rPr lang="en-US" sz="1800" dirty="0">
                  <a:latin typeface="+mn-lt"/>
                </a:rPr>
                <a:t>Since the index is dense and clustered, the qualifying tuples are also clustered</a:t>
              </a:r>
            </a:p>
            <a:p>
              <a:pPr marL="742950" lvl="1" indent="-285750">
                <a:spcBef>
                  <a:spcPct val="20000"/>
                </a:spcBef>
                <a:buFontTx/>
                <a:buChar char="–"/>
              </a:pPr>
              <a:r>
                <a:rPr lang="en-US" sz="1800" dirty="0">
                  <a:latin typeface="+mn-lt"/>
                </a:rPr>
                <a:t># pages: 10000/100=100 due to (4096-96)/40=100 tuples per page</a:t>
              </a:r>
            </a:p>
            <a:p>
              <a:pPr marL="342900" indent="-342900">
                <a:spcBef>
                  <a:spcPct val="20000"/>
                </a:spcBef>
                <a:buFontTx/>
                <a:buChar char="•"/>
              </a:pPr>
              <a:r>
                <a:rPr lang="en-US" dirty="0">
                  <a:latin typeface="+mn-lt"/>
                </a:rPr>
                <a:t>Total I/O Cost = 4+ 50+100 pages</a:t>
              </a:r>
            </a:p>
          </p:txBody>
        </p:sp>
        <p:grpSp>
          <p:nvGrpSpPr>
            <p:cNvPr id="168005" name="Group 69"/>
            <p:cNvGrpSpPr>
              <a:grpSpLocks/>
            </p:cNvGrpSpPr>
            <p:nvPr/>
          </p:nvGrpSpPr>
          <p:grpSpPr bwMode="auto">
            <a:xfrm>
              <a:off x="1968" y="960"/>
              <a:ext cx="1266" cy="477"/>
              <a:chOff x="1968" y="960"/>
              <a:chExt cx="1266" cy="477"/>
            </a:xfrm>
          </p:grpSpPr>
          <p:graphicFrame>
            <p:nvGraphicFramePr>
              <p:cNvPr id="167941" name="Object 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42710697"/>
                  </p:ext>
                </p:extLst>
              </p:nvPr>
            </p:nvGraphicFramePr>
            <p:xfrm>
              <a:off x="1968" y="960"/>
              <a:ext cx="744" cy="2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8375" name="Equation" r:id="rId4" imgW="1180800" imgH="431640" progId="">
                      <p:embed/>
                    </p:oleObj>
                  </mc:Choice>
                  <mc:Fallback>
                    <p:oleObj name="Equation" r:id="rId4" imgW="1180800" imgH="431640" progId="">
                      <p:embed/>
                      <p:pic>
                        <p:nvPicPr>
                          <p:cNvPr id="0" name="Picture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68" y="960"/>
                            <a:ext cx="744" cy="27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7942" name="Object 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60106500"/>
                  </p:ext>
                </p:extLst>
              </p:nvPr>
            </p:nvGraphicFramePr>
            <p:xfrm>
              <a:off x="2610" y="1130"/>
              <a:ext cx="624" cy="30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8376" name="Equation" r:id="rId6" imgW="876240" imgH="431640" progId="">
                      <p:embed/>
                    </p:oleObj>
                  </mc:Choice>
                  <mc:Fallback>
                    <p:oleObj name="Equation" r:id="rId6" imgW="876240" imgH="431640" progId="">
                      <p:embed/>
                      <p:pic>
                        <p:nvPicPr>
                          <p:cNvPr id="0" name="Picture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610" y="1130"/>
                            <a:ext cx="624" cy="30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68004" name="Group 68"/>
          <p:cNvGrpSpPr>
            <a:grpSpLocks/>
          </p:cNvGrpSpPr>
          <p:nvPr/>
        </p:nvGrpSpPr>
        <p:grpSpPr bwMode="auto">
          <a:xfrm>
            <a:off x="5105400" y="4267200"/>
            <a:ext cx="3852863" cy="2352675"/>
            <a:chOff x="2985" y="2474"/>
            <a:chExt cx="2726" cy="1900"/>
          </a:xfrm>
        </p:grpSpPr>
        <p:sp>
          <p:nvSpPr>
            <p:cNvPr id="167943" name="Rectangle 7"/>
            <p:cNvSpPr>
              <a:spLocks noChangeArrowheads="1"/>
            </p:cNvSpPr>
            <p:nvPr/>
          </p:nvSpPr>
          <p:spPr bwMode="auto">
            <a:xfrm>
              <a:off x="3240" y="4031"/>
              <a:ext cx="1200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944" name="Rectangle 8"/>
            <p:cNvSpPr>
              <a:spLocks noChangeArrowheads="1"/>
            </p:cNvSpPr>
            <p:nvPr/>
          </p:nvSpPr>
          <p:spPr bwMode="auto">
            <a:xfrm>
              <a:off x="3240" y="4031"/>
              <a:ext cx="1200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945" name="Freeform 9"/>
            <p:cNvSpPr>
              <a:spLocks/>
            </p:cNvSpPr>
            <p:nvPr/>
          </p:nvSpPr>
          <p:spPr bwMode="auto">
            <a:xfrm>
              <a:off x="2985" y="3949"/>
              <a:ext cx="251" cy="178"/>
            </a:xfrm>
            <a:custGeom>
              <a:avLst/>
              <a:gdLst/>
              <a:ahLst/>
              <a:cxnLst>
                <a:cxn ang="0">
                  <a:pos x="0" y="206"/>
                </a:cxn>
                <a:cxn ang="0">
                  <a:pos x="0" y="0"/>
                </a:cxn>
                <a:cxn ang="0">
                  <a:pos x="250" y="0"/>
                </a:cxn>
                <a:cxn ang="0">
                  <a:pos x="250" y="206"/>
                </a:cxn>
                <a:cxn ang="0">
                  <a:pos x="0" y="206"/>
                </a:cxn>
              </a:cxnLst>
              <a:rect l="0" t="0" r="r" b="b"/>
              <a:pathLst>
                <a:path w="251" h="207">
                  <a:moveTo>
                    <a:pt x="0" y="206"/>
                  </a:moveTo>
                  <a:lnTo>
                    <a:pt x="0" y="0"/>
                  </a:lnTo>
                  <a:lnTo>
                    <a:pt x="250" y="0"/>
                  </a:lnTo>
                  <a:lnTo>
                    <a:pt x="250" y="206"/>
                  </a:lnTo>
                  <a:lnTo>
                    <a:pt x="0" y="206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7946" name="Freeform 10"/>
            <p:cNvSpPr>
              <a:spLocks/>
            </p:cNvSpPr>
            <p:nvPr/>
          </p:nvSpPr>
          <p:spPr bwMode="auto">
            <a:xfrm>
              <a:off x="3318" y="3949"/>
              <a:ext cx="250" cy="178"/>
            </a:xfrm>
            <a:custGeom>
              <a:avLst/>
              <a:gdLst/>
              <a:ahLst/>
              <a:cxnLst>
                <a:cxn ang="0">
                  <a:pos x="0" y="206"/>
                </a:cxn>
                <a:cxn ang="0">
                  <a:pos x="0" y="0"/>
                </a:cxn>
                <a:cxn ang="0">
                  <a:pos x="249" y="0"/>
                </a:cxn>
                <a:cxn ang="0">
                  <a:pos x="249" y="206"/>
                </a:cxn>
                <a:cxn ang="0">
                  <a:pos x="0" y="206"/>
                </a:cxn>
              </a:cxnLst>
              <a:rect l="0" t="0" r="r" b="b"/>
              <a:pathLst>
                <a:path w="250" h="207">
                  <a:moveTo>
                    <a:pt x="0" y="206"/>
                  </a:moveTo>
                  <a:lnTo>
                    <a:pt x="0" y="0"/>
                  </a:lnTo>
                  <a:lnTo>
                    <a:pt x="249" y="0"/>
                  </a:lnTo>
                  <a:lnTo>
                    <a:pt x="249" y="206"/>
                  </a:lnTo>
                  <a:lnTo>
                    <a:pt x="0" y="206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7947" name="Freeform 11"/>
            <p:cNvSpPr>
              <a:spLocks/>
            </p:cNvSpPr>
            <p:nvPr/>
          </p:nvSpPr>
          <p:spPr bwMode="auto">
            <a:xfrm>
              <a:off x="3650" y="3949"/>
              <a:ext cx="252" cy="178"/>
            </a:xfrm>
            <a:custGeom>
              <a:avLst/>
              <a:gdLst/>
              <a:ahLst/>
              <a:cxnLst>
                <a:cxn ang="0">
                  <a:pos x="0" y="206"/>
                </a:cxn>
                <a:cxn ang="0">
                  <a:pos x="0" y="0"/>
                </a:cxn>
                <a:cxn ang="0">
                  <a:pos x="251" y="0"/>
                </a:cxn>
                <a:cxn ang="0">
                  <a:pos x="251" y="206"/>
                </a:cxn>
                <a:cxn ang="0">
                  <a:pos x="0" y="206"/>
                </a:cxn>
              </a:cxnLst>
              <a:rect l="0" t="0" r="r" b="b"/>
              <a:pathLst>
                <a:path w="252" h="207">
                  <a:moveTo>
                    <a:pt x="0" y="20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206"/>
                  </a:lnTo>
                  <a:lnTo>
                    <a:pt x="0" y="206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7948" name="Freeform 12"/>
            <p:cNvSpPr>
              <a:spLocks/>
            </p:cNvSpPr>
            <p:nvPr/>
          </p:nvSpPr>
          <p:spPr bwMode="auto">
            <a:xfrm>
              <a:off x="3984" y="3949"/>
              <a:ext cx="250" cy="178"/>
            </a:xfrm>
            <a:custGeom>
              <a:avLst/>
              <a:gdLst/>
              <a:ahLst/>
              <a:cxnLst>
                <a:cxn ang="0">
                  <a:pos x="0" y="206"/>
                </a:cxn>
                <a:cxn ang="0">
                  <a:pos x="0" y="0"/>
                </a:cxn>
                <a:cxn ang="0">
                  <a:pos x="249" y="0"/>
                </a:cxn>
                <a:cxn ang="0">
                  <a:pos x="249" y="206"/>
                </a:cxn>
                <a:cxn ang="0">
                  <a:pos x="0" y="206"/>
                </a:cxn>
              </a:cxnLst>
              <a:rect l="0" t="0" r="r" b="b"/>
              <a:pathLst>
                <a:path w="250" h="207">
                  <a:moveTo>
                    <a:pt x="0" y="206"/>
                  </a:moveTo>
                  <a:lnTo>
                    <a:pt x="0" y="0"/>
                  </a:lnTo>
                  <a:lnTo>
                    <a:pt x="249" y="0"/>
                  </a:lnTo>
                  <a:lnTo>
                    <a:pt x="249" y="206"/>
                  </a:lnTo>
                  <a:lnTo>
                    <a:pt x="0" y="206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7949" name="Freeform 13"/>
            <p:cNvSpPr>
              <a:spLocks/>
            </p:cNvSpPr>
            <p:nvPr/>
          </p:nvSpPr>
          <p:spPr bwMode="auto">
            <a:xfrm>
              <a:off x="4317" y="3949"/>
              <a:ext cx="250" cy="178"/>
            </a:xfrm>
            <a:custGeom>
              <a:avLst/>
              <a:gdLst/>
              <a:ahLst/>
              <a:cxnLst>
                <a:cxn ang="0">
                  <a:pos x="0" y="206"/>
                </a:cxn>
                <a:cxn ang="0">
                  <a:pos x="0" y="0"/>
                </a:cxn>
                <a:cxn ang="0">
                  <a:pos x="249" y="0"/>
                </a:cxn>
                <a:cxn ang="0">
                  <a:pos x="249" y="206"/>
                </a:cxn>
                <a:cxn ang="0">
                  <a:pos x="0" y="206"/>
                </a:cxn>
              </a:cxnLst>
              <a:rect l="0" t="0" r="r" b="b"/>
              <a:pathLst>
                <a:path w="250" h="207">
                  <a:moveTo>
                    <a:pt x="0" y="206"/>
                  </a:moveTo>
                  <a:lnTo>
                    <a:pt x="0" y="0"/>
                  </a:lnTo>
                  <a:lnTo>
                    <a:pt x="249" y="0"/>
                  </a:lnTo>
                  <a:lnTo>
                    <a:pt x="249" y="206"/>
                  </a:lnTo>
                  <a:lnTo>
                    <a:pt x="0" y="206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7950" name="Freeform 14"/>
            <p:cNvSpPr>
              <a:spLocks/>
            </p:cNvSpPr>
            <p:nvPr/>
          </p:nvSpPr>
          <p:spPr bwMode="auto">
            <a:xfrm>
              <a:off x="4649" y="3949"/>
              <a:ext cx="251" cy="178"/>
            </a:xfrm>
            <a:custGeom>
              <a:avLst/>
              <a:gdLst/>
              <a:ahLst/>
              <a:cxnLst>
                <a:cxn ang="0">
                  <a:pos x="0" y="206"/>
                </a:cxn>
                <a:cxn ang="0">
                  <a:pos x="0" y="0"/>
                </a:cxn>
                <a:cxn ang="0">
                  <a:pos x="250" y="0"/>
                </a:cxn>
                <a:cxn ang="0">
                  <a:pos x="250" y="206"/>
                </a:cxn>
                <a:cxn ang="0">
                  <a:pos x="0" y="206"/>
                </a:cxn>
              </a:cxnLst>
              <a:rect l="0" t="0" r="r" b="b"/>
              <a:pathLst>
                <a:path w="251" h="207">
                  <a:moveTo>
                    <a:pt x="0" y="206"/>
                  </a:moveTo>
                  <a:lnTo>
                    <a:pt x="0" y="0"/>
                  </a:lnTo>
                  <a:lnTo>
                    <a:pt x="250" y="0"/>
                  </a:lnTo>
                  <a:lnTo>
                    <a:pt x="250" y="206"/>
                  </a:lnTo>
                  <a:lnTo>
                    <a:pt x="0" y="206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7951" name="Freeform 15"/>
            <p:cNvSpPr>
              <a:spLocks/>
            </p:cNvSpPr>
            <p:nvPr/>
          </p:nvSpPr>
          <p:spPr bwMode="auto">
            <a:xfrm>
              <a:off x="4982" y="3949"/>
              <a:ext cx="251" cy="178"/>
            </a:xfrm>
            <a:custGeom>
              <a:avLst/>
              <a:gdLst/>
              <a:ahLst/>
              <a:cxnLst>
                <a:cxn ang="0">
                  <a:pos x="0" y="206"/>
                </a:cxn>
                <a:cxn ang="0">
                  <a:pos x="0" y="0"/>
                </a:cxn>
                <a:cxn ang="0">
                  <a:pos x="250" y="0"/>
                </a:cxn>
                <a:cxn ang="0">
                  <a:pos x="250" y="206"/>
                </a:cxn>
                <a:cxn ang="0">
                  <a:pos x="0" y="206"/>
                </a:cxn>
              </a:cxnLst>
              <a:rect l="0" t="0" r="r" b="b"/>
              <a:pathLst>
                <a:path w="251" h="207">
                  <a:moveTo>
                    <a:pt x="0" y="206"/>
                  </a:moveTo>
                  <a:lnTo>
                    <a:pt x="0" y="0"/>
                  </a:lnTo>
                  <a:lnTo>
                    <a:pt x="250" y="0"/>
                  </a:lnTo>
                  <a:lnTo>
                    <a:pt x="250" y="206"/>
                  </a:lnTo>
                  <a:lnTo>
                    <a:pt x="0" y="206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7952" name="Freeform 16"/>
            <p:cNvSpPr>
              <a:spLocks/>
            </p:cNvSpPr>
            <p:nvPr/>
          </p:nvSpPr>
          <p:spPr bwMode="auto">
            <a:xfrm>
              <a:off x="3464" y="3363"/>
              <a:ext cx="1086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5" y="0"/>
                </a:cxn>
                <a:cxn ang="0">
                  <a:pos x="0" y="0"/>
                </a:cxn>
              </a:cxnLst>
              <a:rect l="0" t="0" r="r" b="b"/>
              <a:pathLst>
                <a:path w="1086" h="1">
                  <a:moveTo>
                    <a:pt x="0" y="0"/>
                  </a:moveTo>
                  <a:lnTo>
                    <a:pt x="1085" y="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7953" name="Freeform 17"/>
            <p:cNvSpPr>
              <a:spLocks/>
            </p:cNvSpPr>
            <p:nvPr/>
          </p:nvSpPr>
          <p:spPr bwMode="auto">
            <a:xfrm>
              <a:off x="3464" y="2835"/>
              <a:ext cx="573" cy="529"/>
            </a:xfrm>
            <a:custGeom>
              <a:avLst/>
              <a:gdLst/>
              <a:ahLst/>
              <a:cxnLst>
                <a:cxn ang="0">
                  <a:pos x="0" y="614"/>
                </a:cxn>
                <a:cxn ang="0">
                  <a:pos x="572" y="0"/>
                </a:cxn>
                <a:cxn ang="0">
                  <a:pos x="0" y="614"/>
                </a:cxn>
              </a:cxnLst>
              <a:rect l="0" t="0" r="r" b="b"/>
              <a:pathLst>
                <a:path w="573" h="615">
                  <a:moveTo>
                    <a:pt x="0" y="614"/>
                  </a:moveTo>
                  <a:lnTo>
                    <a:pt x="572" y="0"/>
                  </a:lnTo>
                  <a:lnTo>
                    <a:pt x="0" y="614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7954" name="Freeform 18"/>
            <p:cNvSpPr>
              <a:spLocks/>
            </p:cNvSpPr>
            <p:nvPr/>
          </p:nvSpPr>
          <p:spPr bwMode="auto">
            <a:xfrm>
              <a:off x="4036" y="2835"/>
              <a:ext cx="520" cy="5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19" y="614"/>
                </a:cxn>
                <a:cxn ang="0">
                  <a:pos x="0" y="0"/>
                </a:cxn>
              </a:cxnLst>
              <a:rect l="0" t="0" r="r" b="b"/>
              <a:pathLst>
                <a:path w="520" h="615">
                  <a:moveTo>
                    <a:pt x="0" y="0"/>
                  </a:moveTo>
                  <a:lnTo>
                    <a:pt x="519" y="614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7955" name="Freeform 19"/>
            <p:cNvSpPr>
              <a:spLocks/>
            </p:cNvSpPr>
            <p:nvPr/>
          </p:nvSpPr>
          <p:spPr bwMode="auto">
            <a:xfrm>
              <a:off x="3826" y="2789"/>
              <a:ext cx="211" cy="4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5" y="8"/>
                </a:cxn>
                <a:cxn ang="0">
                  <a:pos x="210" y="54"/>
                </a:cxn>
                <a:cxn ang="0">
                  <a:pos x="0" y="0"/>
                </a:cxn>
              </a:cxnLst>
              <a:rect l="0" t="0" r="r" b="b"/>
              <a:pathLst>
                <a:path w="211" h="55">
                  <a:moveTo>
                    <a:pt x="0" y="0"/>
                  </a:moveTo>
                  <a:lnTo>
                    <a:pt x="35" y="8"/>
                  </a:lnTo>
                  <a:lnTo>
                    <a:pt x="210" y="54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7956" name="Freeform 20"/>
            <p:cNvSpPr>
              <a:spLocks/>
            </p:cNvSpPr>
            <p:nvPr/>
          </p:nvSpPr>
          <p:spPr bwMode="auto">
            <a:xfrm>
              <a:off x="3975" y="2809"/>
              <a:ext cx="62" cy="27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61" y="30"/>
                </a:cxn>
                <a:cxn ang="0">
                  <a:pos x="0" y="29"/>
                </a:cxn>
                <a:cxn ang="0">
                  <a:pos x="7" y="0"/>
                </a:cxn>
              </a:cxnLst>
              <a:rect l="0" t="0" r="r" b="b"/>
              <a:pathLst>
                <a:path w="62" h="31">
                  <a:moveTo>
                    <a:pt x="7" y="0"/>
                  </a:moveTo>
                  <a:lnTo>
                    <a:pt x="61" y="30"/>
                  </a:lnTo>
                  <a:lnTo>
                    <a:pt x="0" y="29"/>
                  </a:lnTo>
                  <a:lnTo>
                    <a:pt x="7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7957" name="Freeform 21"/>
            <p:cNvSpPr>
              <a:spLocks/>
            </p:cNvSpPr>
            <p:nvPr/>
          </p:nvSpPr>
          <p:spPr bwMode="auto">
            <a:xfrm>
              <a:off x="3201" y="3503"/>
              <a:ext cx="295" cy="1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94" y="0"/>
                </a:cxn>
                <a:cxn ang="0">
                  <a:pos x="294" y="203"/>
                </a:cxn>
                <a:cxn ang="0">
                  <a:pos x="0" y="203"/>
                </a:cxn>
                <a:cxn ang="0">
                  <a:pos x="0" y="0"/>
                </a:cxn>
              </a:cxnLst>
              <a:rect l="0" t="0" r="r" b="b"/>
              <a:pathLst>
                <a:path w="295" h="204">
                  <a:moveTo>
                    <a:pt x="0" y="0"/>
                  </a:moveTo>
                  <a:lnTo>
                    <a:pt x="294" y="0"/>
                  </a:lnTo>
                  <a:lnTo>
                    <a:pt x="294" y="203"/>
                  </a:lnTo>
                  <a:lnTo>
                    <a:pt x="0" y="203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7958" name="Freeform 22"/>
            <p:cNvSpPr>
              <a:spLocks/>
            </p:cNvSpPr>
            <p:nvPr/>
          </p:nvSpPr>
          <p:spPr bwMode="auto">
            <a:xfrm>
              <a:off x="3495" y="3568"/>
              <a:ext cx="47" cy="20"/>
            </a:xfrm>
            <a:custGeom>
              <a:avLst/>
              <a:gdLst/>
              <a:ahLst/>
              <a:cxnLst>
                <a:cxn ang="0">
                  <a:pos x="46" y="23"/>
                </a:cxn>
                <a:cxn ang="0">
                  <a:pos x="0" y="12"/>
                </a:cxn>
                <a:cxn ang="0">
                  <a:pos x="46" y="0"/>
                </a:cxn>
              </a:cxnLst>
              <a:rect l="0" t="0" r="r" b="b"/>
              <a:pathLst>
                <a:path w="47" h="24">
                  <a:moveTo>
                    <a:pt x="46" y="23"/>
                  </a:moveTo>
                  <a:lnTo>
                    <a:pt x="0" y="12"/>
                  </a:lnTo>
                  <a:lnTo>
                    <a:pt x="46" y="0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7959" name="Freeform 23"/>
            <p:cNvSpPr>
              <a:spLocks/>
            </p:cNvSpPr>
            <p:nvPr/>
          </p:nvSpPr>
          <p:spPr bwMode="auto">
            <a:xfrm>
              <a:off x="3495" y="3578"/>
              <a:ext cx="177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6" y="0"/>
                </a:cxn>
                <a:cxn ang="0">
                  <a:pos x="0" y="0"/>
                </a:cxn>
              </a:cxnLst>
              <a:rect l="0" t="0" r="r" b="b"/>
              <a:pathLst>
                <a:path w="177" h="1">
                  <a:moveTo>
                    <a:pt x="0" y="0"/>
                  </a:moveTo>
                  <a:lnTo>
                    <a:pt x="176" y="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7960" name="Freeform 24"/>
            <p:cNvSpPr>
              <a:spLocks/>
            </p:cNvSpPr>
            <p:nvPr/>
          </p:nvSpPr>
          <p:spPr bwMode="auto">
            <a:xfrm>
              <a:off x="3624" y="3568"/>
              <a:ext cx="48" cy="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7" y="12"/>
                </a:cxn>
                <a:cxn ang="0">
                  <a:pos x="0" y="23"/>
                </a:cxn>
              </a:cxnLst>
              <a:rect l="0" t="0" r="r" b="b"/>
              <a:pathLst>
                <a:path w="48" h="24">
                  <a:moveTo>
                    <a:pt x="0" y="0"/>
                  </a:moveTo>
                  <a:lnTo>
                    <a:pt x="47" y="12"/>
                  </a:lnTo>
                  <a:lnTo>
                    <a:pt x="0" y="23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7961" name="Freeform 25"/>
            <p:cNvSpPr>
              <a:spLocks/>
            </p:cNvSpPr>
            <p:nvPr/>
          </p:nvSpPr>
          <p:spPr bwMode="auto">
            <a:xfrm>
              <a:off x="3671" y="3503"/>
              <a:ext cx="295" cy="1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94" y="0"/>
                </a:cxn>
                <a:cxn ang="0">
                  <a:pos x="294" y="203"/>
                </a:cxn>
                <a:cxn ang="0">
                  <a:pos x="0" y="203"/>
                </a:cxn>
                <a:cxn ang="0">
                  <a:pos x="0" y="0"/>
                </a:cxn>
              </a:cxnLst>
              <a:rect l="0" t="0" r="r" b="b"/>
              <a:pathLst>
                <a:path w="295" h="204">
                  <a:moveTo>
                    <a:pt x="0" y="0"/>
                  </a:moveTo>
                  <a:lnTo>
                    <a:pt x="294" y="0"/>
                  </a:lnTo>
                  <a:lnTo>
                    <a:pt x="294" y="203"/>
                  </a:lnTo>
                  <a:lnTo>
                    <a:pt x="0" y="203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7962" name="Freeform 26"/>
            <p:cNvSpPr>
              <a:spLocks/>
            </p:cNvSpPr>
            <p:nvPr/>
          </p:nvSpPr>
          <p:spPr bwMode="auto">
            <a:xfrm>
              <a:off x="3965" y="3568"/>
              <a:ext cx="48" cy="20"/>
            </a:xfrm>
            <a:custGeom>
              <a:avLst/>
              <a:gdLst/>
              <a:ahLst/>
              <a:cxnLst>
                <a:cxn ang="0">
                  <a:pos x="47" y="23"/>
                </a:cxn>
                <a:cxn ang="0">
                  <a:pos x="0" y="12"/>
                </a:cxn>
                <a:cxn ang="0">
                  <a:pos x="47" y="0"/>
                </a:cxn>
              </a:cxnLst>
              <a:rect l="0" t="0" r="r" b="b"/>
              <a:pathLst>
                <a:path w="48" h="24">
                  <a:moveTo>
                    <a:pt x="47" y="23"/>
                  </a:moveTo>
                  <a:lnTo>
                    <a:pt x="0" y="12"/>
                  </a:lnTo>
                  <a:lnTo>
                    <a:pt x="47" y="0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7963" name="Freeform 27"/>
            <p:cNvSpPr>
              <a:spLocks/>
            </p:cNvSpPr>
            <p:nvPr/>
          </p:nvSpPr>
          <p:spPr bwMode="auto">
            <a:xfrm>
              <a:off x="3965" y="3578"/>
              <a:ext cx="147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6" y="0"/>
                </a:cxn>
                <a:cxn ang="0">
                  <a:pos x="0" y="0"/>
                </a:cxn>
              </a:cxnLst>
              <a:rect l="0" t="0" r="r" b="b"/>
              <a:pathLst>
                <a:path w="147" h="1">
                  <a:moveTo>
                    <a:pt x="0" y="0"/>
                  </a:moveTo>
                  <a:lnTo>
                    <a:pt x="146" y="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7964" name="Freeform 28"/>
            <p:cNvSpPr>
              <a:spLocks/>
            </p:cNvSpPr>
            <p:nvPr/>
          </p:nvSpPr>
          <p:spPr bwMode="auto">
            <a:xfrm>
              <a:off x="4064" y="3568"/>
              <a:ext cx="48" cy="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7" y="12"/>
                </a:cxn>
                <a:cxn ang="0">
                  <a:pos x="0" y="23"/>
                </a:cxn>
              </a:cxnLst>
              <a:rect l="0" t="0" r="r" b="b"/>
              <a:pathLst>
                <a:path w="48" h="24">
                  <a:moveTo>
                    <a:pt x="0" y="0"/>
                  </a:moveTo>
                  <a:lnTo>
                    <a:pt x="47" y="12"/>
                  </a:lnTo>
                  <a:lnTo>
                    <a:pt x="0" y="23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7965" name="Freeform 29"/>
            <p:cNvSpPr>
              <a:spLocks/>
            </p:cNvSpPr>
            <p:nvPr/>
          </p:nvSpPr>
          <p:spPr bwMode="auto">
            <a:xfrm>
              <a:off x="3406" y="3353"/>
              <a:ext cx="119" cy="151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0" y="175"/>
                </a:cxn>
                <a:cxn ang="0">
                  <a:pos x="118" y="0"/>
                </a:cxn>
              </a:cxnLst>
              <a:rect l="0" t="0" r="r" b="b"/>
              <a:pathLst>
                <a:path w="119" h="176">
                  <a:moveTo>
                    <a:pt x="118" y="0"/>
                  </a:moveTo>
                  <a:lnTo>
                    <a:pt x="0" y="175"/>
                  </a:lnTo>
                  <a:lnTo>
                    <a:pt x="118" y="0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7966" name="Freeform 30"/>
            <p:cNvSpPr>
              <a:spLocks/>
            </p:cNvSpPr>
            <p:nvPr/>
          </p:nvSpPr>
          <p:spPr bwMode="auto">
            <a:xfrm>
              <a:off x="3406" y="3464"/>
              <a:ext cx="38" cy="40"/>
            </a:xfrm>
            <a:custGeom>
              <a:avLst/>
              <a:gdLst/>
              <a:ahLst/>
              <a:cxnLst>
                <a:cxn ang="0">
                  <a:pos x="37" y="14"/>
                </a:cxn>
                <a:cxn ang="0">
                  <a:pos x="0" y="46"/>
                </a:cxn>
                <a:cxn ang="0">
                  <a:pos x="16" y="0"/>
                </a:cxn>
              </a:cxnLst>
              <a:rect l="0" t="0" r="r" b="b"/>
              <a:pathLst>
                <a:path w="38" h="47">
                  <a:moveTo>
                    <a:pt x="37" y="14"/>
                  </a:moveTo>
                  <a:lnTo>
                    <a:pt x="0" y="46"/>
                  </a:lnTo>
                  <a:lnTo>
                    <a:pt x="16" y="0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7967" name="Freeform 31"/>
            <p:cNvSpPr>
              <a:spLocks/>
            </p:cNvSpPr>
            <p:nvPr/>
          </p:nvSpPr>
          <p:spPr bwMode="auto">
            <a:xfrm>
              <a:off x="3817" y="3353"/>
              <a:ext cx="1" cy="1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75"/>
                </a:cxn>
                <a:cxn ang="0">
                  <a:pos x="0" y="0"/>
                </a:cxn>
              </a:cxnLst>
              <a:rect l="0" t="0" r="r" b="b"/>
              <a:pathLst>
                <a:path w="1" h="176">
                  <a:moveTo>
                    <a:pt x="0" y="0"/>
                  </a:moveTo>
                  <a:lnTo>
                    <a:pt x="0" y="175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7968" name="Freeform 32"/>
            <p:cNvSpPr>
              <a:spLocks/>
            </p:cNvSpPr>
            <p:nvPr/>
          </p:nvSpPr>
          <p:spPr bwMode="auto">
            <a:xfrm>
              <a:off x="3806" y="3463"/>
              <a:ext cx="24" cy="41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11" y="47"/>
                </a:cxn>
                <a:cxn ang="0">
                  <a:pos x="0" y="0"/>
                </a:cxn>
              </a:cxnLst>
              <a:rect l="0" t="0" r="r" b="b"/>
              <a:pathLst>
                <a:path w="24" h="48">
                  <a:moveTo>
                    <a:pt x="23" y="0"/>
                  </a:moveTo>
                  <a:lnTo>
                    <a:pt x="11" y="47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7969" name="Freeform 33"/>
            <p:cNvSpPr>
              <a:spLocks/>
            </p:cNvSpPr>
            <p:nvPr/>
          </p:nvSpPr>
          <p:spPr bwMode="auto">
            <a:xfrm>
              <a:off x="4464" y="3503"/>
              <a:ext cx="294" cy="1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93" y="0"/>
                </a:cxn>
                <a:cxn ang="0">
                  <a:pos x="293" y="203"/>
                </a:cxn>
                <a:cxn ang="0">
                  <a:pos x="0" y="203"/>
                </a:cxn>
                <a:cxn ang="0">
                  <a:pos x="0" y="0"/>
                </a:cxn>
              </a:cxnLst>
              <a:rect l="0" t="0" r="r" b="b"/>
              <a:pathLst>
                <a:path w="294" h="204">
                  <a:moveTo>
                    <a:pt x="0" y="0"/>
                  </a:moveTo>
                  <a:lnTo>
                    <a:pt x="293" y="0"/>
                  </a:lnTo>
                  <a:lnTo>
                    <a:pt x="293" y="203"/>
                  </a:lnTo>
                  <a:lnTo>
                    <a:pt x="0" y="203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7970" name="Freeform 34"/>
            <p:cNvSpPr>
              <a:spLocks/>
            </p:cNvSpPr>
            <p:nvPr/>
          </p:nvSpPr>
          <p:spPr bwMode="auto">
            <a:xfrm>
              <a:off x="4318" y="3568"/>
              <a:ext cx="47" cy="20"/>
            </a:xfrm>
            <a:custGeom>
              <a:avLst/>
              <a:gdLst/>
              <a:ahLst/>
              <a:cxnLst>
                <a:cxn ang="0">
                  <a:pos x="46" y="23"/>
                </a:cxn>
                <a:cxn ang="0">
                  <a:pos x="0" y="12"/>
                </a:cxn>
                <a:cxn ang="0">
                  <a:pos x="46" y="0"/>
                </a:cxn>
              </a:cxnLst>
              <a:rect l="0" t="0" r="r" b="b"/>
              <a:pathLst>
                <a:path w="47" h="24">
                  <a:moveTo>
                    <a:pt x="46" y="23"/>
                  </a:moveTo>
                  <a:lnTo>
                    <a:pt x="0" y="12"/>
                  </a:lnTo>
                  <a:lnTo>
                    <a:pt x="46" y="0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7971" name="Freeform 35"/>
            <p:cNvSpPr>
              <a:spLocks/>
            </p:cNvSpPr>
            <p:nvPr/>
          </p:nvSpPr>
          <p:spPr bwMode="auto">
            <a:xfrm>
              <a:off x="4318" y="3578"/>
              <a:ext cx="147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6" y="0"/>
                </a:cxn>
                <a:cxn ang="0">
                  <a:pos x="0" y="0"/>
                </a:cxn>
              </a:cxnLst>
              <a:rect l="0" t="0" r="r" b="b"/>
              <a:pathLst>
                <a:path w="147" h="1">
                  <a:moveTo>
                    <a:pt x="0" y="0"/>
                  </a:moveTo>
                  <a:lnTo>
                    <a:pt x="146" y="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7972" name="Freeform 36"/>
            <p:cNvSpPr>
              <a:spLocks/>
            </p:cNvSpPr>
            <p:nvPr/>
          </p:nvSpPr>
          <p:spPr bwMode="auto">
            <a:xfrm>
              <a:off x="4417" y="3568"/>
              <a:ext cx="48" cy="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7" y="12"/>
                </a:cxn>
                <a:cxn ang="0">
                  <a:pos x="0" y="23"/>
                </a:cxn>
              </a:cxnLst>
              <a:rect l="0" t="0" r="r" b="b"/>
              <a:pathLst>
                <a:path w="48" h="24">
                  <a:moveTo>
                    <a:pt x="0" y="0"/>
                  </a:moveTo>
                  <a:lnTo>
                    <a:pt x="47" y="12"/>
                  </a:lnTo>
                  <a:lnTo>
                    <a:pt x="0" y="23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7973" name="Freeform 37"/>
            <p:cNvSpPr>
              <a:spLocks/>
            </p:cNvSpPr>
            <p:nvPr/>
          </p:nvSpPr>
          <p:spPr bwMode="auto">
            <a:xfrm>
              <a:off x="4493" y="3353"/>
              <a:ext cx="119" cy="1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8" y="175"/>
                </a:cxn>
                <a:cxn ang="0">
                  <a:pos x="0" y="0"/>
                </a:cxn>
              </a:cxnLst>
              <a:rect l="0" t="0" r="r" b="b"/>
              <a:pathLst>
                <a:path w="119" h="176">
                  <a:moveTo>
                    <a:pt x="0" y="0"/>
                  </a:moveTo>
                  <a:lnTo>
                    <a:pt x="118" y="175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7974" name="Freeform 38"/>
            <p:cNvSpPr>
              <a:spLocks/>
            </p:cNvSpPr>
            <p:nvPr/>
          </p:nvSpPr>
          <p:spPr bwMode="auto">
            <a:xfrm>
              <a:off x="4575" y="3464"/>
              <a:ext cx="37" cy="40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36" y="46"/>
                </a:cxn>
                <a:cxn ang="0">
                  <a:pos x="0" y="14"/>
                </a:cxn>
              </a:cxnLst>
              <a:rect l="0" t="0" r="r" b="b"/>
              <a:pathLst>
                <a:path w="37" h="47">
                  <a:moveTo>
                    <a:pt x="20" y="0"/>
                  </a:moveTo>
                  <a:lnTo>
                    <a:pt x="36" y="46"/>
                  </a:lnTo>
                  <a:lnTo>
                    <a:pt x="0" y="14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7975" name="Freeform 39"/>
            <p:cNvSpPr>
              <a:spLocks/>
            </p:cNvSpPr>
            <p:nvPr/>
          </p:nvSpPr>
          <p:spPr bwMode="auto">
            <a:xfrm>
              <a:off x="2995" y="3678"/>
              <a:ext cx="236" cy="276"/>
            </a:xfrm>
            <a:custGeom>
              <a:avLst/>
              <a:gdLst/>
              <a:ahLst/>
              <a:cxnLst>
                <a:cxn ang="0">
                  <a:pos x="235" y="0"/>
                </a:cxn>
                <a:cxn ang="0">
                  <a:pos x="0" y="320"/>
                </a:cxn>
                <a:cxn ang="0">
                  <a:pos x="235" y="0"/>
                </a:cxn>
              </a:cxnLst>
              <a:rect l="0" t="0" r="r" b="b"/>
              <a:pathLst>
                <a:path w="236" h="321">
                  <a:moveTo>
                    <a:pt x="235" y="0"/>
                  </a:moveTo>
                  <a:lnTo>
                    <a:pt x="0" y="320"/>
                  </a:lnTo>
                  <a:lnTo>
                    <a:pt x="235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7976" name="Freeform 40"/>
            <p:cNvSpPr>
              <a:spLocks/>
            </p:cNvSpPr>
            <p:nvPr/>
          </p:nvSpPr>
          <p:spPr bwMode="auto">
            <a:xfrm>
              <a:off x="2995" y="3915"/>
              <a:ext cx="38" cy="39"/>
            </a:xfrm>
            <a:custGeom>
              <a:avLst/>
              <a:gdLst/>
              <a:ahLst/>
              <a:cxnLst>
                <a:cxn ang="0">
                  <a:pos x="37" y="14"/>
                </a:cxn>
                <a:cxn ang="0">
                  <a:pos x="0" y="44"/>
                </a:cxn>
                <a:cxn ang="0">
                  <a:pos x="18" y="0"/>
                </a:cxn>
              </a:cxnLst>
              <a:rect l="0" t="0" r="r" b="b"/>
              <a:pathLst>
                <a:path w="38" h="45">
                  <a:moveTo>
                    <a:pt x="37" y="14"/>
                  </a:moveTo>
                  <a:lnTo>
                    <a:pt x="0" y="44"/>
                  </a:lnTo>
                  <a:lnTo>
                    <a:pt x="18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7977" name="Freeform 41"/>
            <p:cNvSpPr>
              <a:spLocks/>
            </p:cNvSpPr>
            <p:nvPr/>
          </p:nvSpPr>
          <p:spPr bwMode="auto">
            <a:xfrm>
              <a:off x="3084" y="3678"/>
              <a:ext cx="177" cy="276"/>
            </a:xfrm>
            <a:custGeom>
              <a:avLst/>
              <a:gdLst/>
              <a:ahLst/>
              <a:cxnLst>
                <a:cxn ang="0">
                  <a:pos x="176" y="0"/>
                </a:cxn>
                <a:cxn ang="0">
                  <a:pos x="0" y="320"/>
                </a:cxn>
                <a:cxn ang="0">
                  <a:pos x="176" y="0"/>
                </a:cxn>
              </a:cxnLst>
              <a:rect l="0" t="0" r="r" b="b"/>
              <a:pathLst>
                <a:path w="177" h="321">
                  <a:moveTo>
                    <a:pt x="176" y="0"/>
                  </a:moveTo>
                  <a:lnTo>
                    <a:pt x="0" y="320"/>
                  </a:lnTo>
                  <a:lnTo>
                    <a:pt x="176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7978" name="Freeform 42"/>
            <p:cNvSpPr>
              <a:spLocks/>
            </p:cNvSpPr>
            <p:nvPr/>
          </p:nvSpPr>
          <p:spPr bwMode="auto">
            <a:xfrm>
              <a:off x="3084" y="3913"/>
              <a:ext cx="33" cy="41"/>
            </a:xfrm>
            <a:custGeom>
              <a:avLst/>
              <a:gdLst/>
              <a:ahLst/>
              <a:cxnLst>
                <a:cxn ang="0">
                  <a:pos x="32" y="10"/>
                </a:cxn>
                <a:cxn ang="0">
                  <a:pos x="0" y="46"/>
                </a:cxn>
                <a:cxn ang="0">
                  <a:pos x="12" y="0"/>
                </a:cxn>
              </a:cxnLst>
              <a:rect l="0" t="0" r="r" b="b"/>
              <a:pathLst>
                <a:path w="33" h="47">
                  <a:moveTo>
                    <a:pt x="32" y="10"/>
                  </a:moveTo>
                  <a:lnTo>
                    <a:pt x="0" y="46"/>
                  </a:lnTo>
                  <a:lnTo>
                    <a:pt x="12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7979" name="Freeform 43"/>
            <p:cNvSpPr>
              <a:spLocks/>
            </p:cNvSpPr>
            <p:nvPr/>
          </p:nvSpPr>
          <p:spPr bwMode="auto">
            <a:xfrm>
              <a:off x="3171" y="3678"/>
              <a:ext cx="119" cy="276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0" y="320"/>
                </a:cxn>
                <a:cxn ang="0">
                  <a:pos x="118" y="0"/>
                </a:cxn>
              </a:cxnLst>
              <a:rect l="0" t="0" r="r" b="b"/>
              <a:pathLst>
                <a:path w="119" h="321">
                  <a:moveTo>
                    <a:pt x="118" y="0"/>
                  </a:moveTo>
                  <a:lnTo>
                    <a:pt x="0" y="320"/>
                  </a:lnTo>
                  <a:lnTo>
                    <a:pt x="118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7980" name="Freeform 44"/>
            <p:cNvSpPr>
              <a:spLocks/>
            </p:cNvSpPr>
            <p:nvPr/>
          </p:nvSpPr>
          <p:spPr bwMode="auto">
            <a:xfrm>
              <a:off x="3171" y="3912"/>
              <a:ext cx="29" cy="42"/>
            </a:xfrm>
            <a:custGeom>
              <a:avLst/>
              <a:gdLst/>
              <a:ahLst/>
              <a:cxnLst>
                <a:cxn ang="0">
                  <a:pos x="28" y="7"/>
                </a:cxn>
                <a:cxn ang="0">
                  <a:pos x="0" y="47"/>
                </a:cxn>
                <a:cxn ang="0">
                  <a:pos x="5" y="0"/>
                </a:cxn>
              </a:cxnLst>
              <a:rect l="0" t="0" r="r" b="b"/>
              <a:pathLst>
                <a:path w="29" h="48">
                  <a:moveTo>
                    <a:pt x="28" y="7"/>
                  </a:moveTo>
                  <a:lnTo>
                    <a:pt x="0" y="47"/>
                  </a:lnTo>
                  <a:lnTo>
                    <a:pt x="5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7981" name="Freeform 45"/>
            <p:cNvSpPr>
              <a:spLocks/>
            </p:cNvSpPr>
            <p:nvPr/>
          </p:nvSpPr>
          <p:spPr bwMode="auto">
            <a:xfrm>
              <a:off x="3319" y="3678"/>
              <a:ext cx="30" cy="2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9" y="320"/>
                </a:cxn>
                <a:cxn ang="0">
                  <a:pos x="0" y="0"/>
                </a:cxn>
              </a:cxnLst>
              <a:rect l="0" t="0" r="r" b="b"/>
              <a:pathLst>
                <a:path w="30" h="321">
                  <a:moveTo>
                    <a:pt x="0" y="0"/>
                  </a:moveTo>
                  <a:lnTo>
                    <a:pt x="29" y="32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7982" name="Freeform 46"/>
            <p:cNvSpPr>
              <a:spLocks/>
            </p:cNvSpPr>
            <p:nvPr/>
          </p:nvSpPr>
          <p:spPr bwMode="auto">
            <a:xfrm>
              <a:off x="3332" y="3912"/>
              <a:ext cx="24" cy="42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16" y="47"/>
                </a:cxn>
                <a:cxn ang="0">
                  <a:pos x="0" y="2"/>
                </a:cxn>
              </a:cxnLst>
              <a:rect l="0" t="0" r="r" b="b"/>
              <a:pathLst>
                <a:path w="24" h="48">
                  <a:moveTo>
                    <a:pt x="23" y="0"/>
                  </a:moveTo>
                  <a:lnTo>
                    <a:pt x="16" y="47"/>
                  </a:lnTo>
                  <a:lnTo>
                    <a:pt x="0" y="2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7983" name="Freeform 47"/>
            <p:cNvSpPr>
              <a:spLocks/>
            </p:cNvSpPr>
            <p:nvPr/>
          </p:nvSpPr>
          <p:spPr bwMode="auto">
            <a:xfrm>
              <a:off x="3701" y="3678"/>
              <a:ext cx="1" cy="2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20"/>
                </a:cxn>
                <a:cxn ang="0">
                  <a:pos x="0" y="0"/>
                </a:cxn>
              </a:cxnLst>
              <a:rect l="0" t="0" r="r" b="b"/>
              <a:pathLst>
                <a:path w="1" h="321">
                  <a:moveTo>
                    <a:pt x="0" y="0"/>
                  </a:moveTo>
                  <a:lnTo>
                    <a:pt x="0" y="32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7984" name="Freeform 48"/>
            <p:cNvSpPr>
              <a:spLocks/>
            </p:cNvSpPr>
            <p:nvPr/>
          </p:nvSpPr>
          <p:spPr bwMode="auto">
            <a:xfrm>
              <a:off x="3689" y="3913"/>
              <a:ext cx="24" cy="41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12" y="46"/>
                </a:cxn>
                <a:cxn ang="0">
                  <a:pos x="0" y="0"/>
                </a:cxn>
              </a:cxnLst>
              <a:rect l="0" t="0" r="r" b="b"/>
              <a:pathLst>
                <a:path w="24" h="47">
                  <a:moveTo>
                    <a:pt x="23" y="0"/>
                  </a:moveTo>
                  <a:lnTo>
                    <a:pt x="12" y="46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7985" name="Freeform 49"/>
            <p:cNvSpPr>
              <a:spLocks/>
            </p:cNvSpPr>
            <p:nvPr/>
          </p:nvSpPr>
          <p:spPr bwMode="auto">
            <a:xfrm>
              <a:off x="3729" y="3678"/>
              <a:ext cx="31" cy="2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" y="320"/>
                </a:cxn>
                <a:cxn ang="0">
                  <a:pos x="0" y="0"/>
                </a:cxn>
              </a:cxnLst>
              <a:rect l="0" t="0" r="r" b="b"/>
              <a:pathLst>
                <a:path w="31" h="321">
                  <a:moveTo>
                    <a:pt x="0" y="0"/>
                  </a:moveTo>
                  <a:lnTo>
                    <a:pt x="30" y="32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7986" name="Freeform 50"/>
            <p:cNvSpPr>
              <a:spLocks/>
            </p:cNvSpPr>
            <p:nvPr/>
          </p:nvSpPr>
          <p:spPr bwMode="auto">
            <a:xfrm>
              <a:off x="3743" y="3912"/>
              <a:ext cx="25" cy="42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16" y="47"/>
                </a:cxn>
                <a:cxn ang="0">
                  <a:pos x="0" y="2"/>
                </a:cxn>
              </a:cxnLst>
              <a:rect l="0" t="0" r="r" b="b"/>
              <a:pathLst>
                <a:path w="25" h="48">
                  <a:moveTo>
                    <a:pt x="24" y="0"/>
                  </a:moveTo>
                  <a:lnTo>
                    <a:pt x="16" y="47"/>
                  </a:lnTo>
                  <a:lnTo>
                    <a:pt x="0" y="2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7987" name="Freeform 51"/>
            <p:cNvSpPr>
              <a:spLocks/>
            </p:cNvSpPr>
            <p:nvPr/>
          </p:nvSpPr>
          <p:spPr bwMode="auto">
            <a:xfrm>
              <a:off x="3759" y="3678"/>
              <a:ext cx="59" cy="2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8" y="320"/>
                </a:cxn>
                <a:cxn ang="0">
                  <a:pos x="0" y="0"/>
                </a:cxn>
              </a:cxnLst>
              <a:rect l="0" t="0" r="r" b="b"/>
              <a:pathLst>
                <a:path w="59" h="321">
                  <a:moveTo>
                    <a:pt x="0" y="0"/>
                  </a:moveTo>
                  <a:lnTo>
                    <a:pt x="58" y="32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7988" name="Freeform 52"/>
            <p:cNvSpPr>
              <a:spLocks/>
            </p:cNvSpPr>
            <p:nvPr/>
          </p:nvSpPr>
          <p:spPr bwMode="auto">
            <a:xfrm>
              <a:off x="3798" y="3912"/>
              <a:ext cx="24" cy="42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19" y="48"/>
                </a:cxn>
                <a:cxn ang="0">
                  <a:pos x="0" y="5"/>
                </a:cxn>
              </a:cxnLst>
              <a:rect l="0" t="0" r="r" b="b"/>
              <a:pathLst>
                <a:path w="24" h="49">
                  <a:moveTo>
                    <a:pt x="23" y="0"/>
                  </a:moveTo>
                  <a:lnTo>
                    <a:pt x="19" y="48"/>
                  </a:lnTo>
                  <a:lnTo>
                    <a:pt x="0" y="5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7989" name="Freeform 53"/>
            <p:cNvSpPr>
              <a:spLocks/>
            </p:cNvSpPr>
            <p:nvPr/>
          </p:nvSpPr>
          <p:spPr bwMode="auto">
            <a:xfrm>
              <a:off x="3788" y="3678"/>
              <a:ext cx="89" cy="2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8" y="320"/>
                </a:cxn>
                <a:cxn ang="0">
                  <a:pos x="0" y="0"/>
                </a:cxn>
              </a:cxnLst>
              <a:rect l="0" t="0" r="r" b="b"/>
              <a:pathLst>
                <a:path w="89" h="321">
                  <a:moveTo>
                    <a:pt x="0" y="0"/>
                  </a:moveTo>
                  <a:lnTo>
                    <a:pt x="88" y="32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7990" name="Freeform 54"/>
            <p:cNvSpPr>
              <a:spLocks/>
            </p:cNvSpPr>
            <p:nvPr/>
          </p:nvSpPr>
          <p:spPr bwMode="auto">
            <a:xfrm>
              <a:off x="3852" y="3912"/>
              <a:ext cx="25" cy="42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24" y="48"/>
                </a:cxn>
                <a:cxn ang="0">
                  <a:pos x="0" y="6"/>
                </a:cxn>
              </a:cxnLst>
              <a:rect l="0" t="0" r="r" b="b"/>
              <a:pathLst>
                <a:path w="25" h="49">
                  <a:moveTo>
                    <a:pt x="23" y="0"/>
                  </a:moveTo>
                  <a:lnTo>
                    <a:pt x="24" y="48"/>
                  </a:lnTo>
                  <a:lnTo>
                    <a:pt x="0" y="6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7991" name="Freeform 55"/>
            <p:cNvSpPr>
              <a:spLocks/>
            </p:cNvSpPr>
            <p:nvPr/>
          </p:nvSpPr>
          <p:spPr bwMode="auto">
            <a:xfrm>
              <a:off x="4493" y="3678"/>
              <a:ext cx="295" cy="2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94" y="320"/>
                </a:cxn>
                <a:cxn ang="0">
                  <a:pos x="0" y="0"/>
                </a:cxn>
              </a:cxnLst>
              <a:rect l="0" t="0" r="r" b="b"/>
              <a:pathLst>
                <a:path w="295" h="321">
                  <a:moveTo>
                    <a:pt x="0" y="0"/>
                  </a:moveTo>
                  <a:lnTo>
                    <a:pt x="294" y="32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7992" name="Freeform 56"/>
            <p:cNvSpPr>
              <a:spLocks/>
            </p:cNvSpPr>
            <p:nvPr/>
          </p:nvSpPr>
          <p:spPr bwMode="auto">
            <a:xfrm>
              <a:off x="4746" y="3917"/>
              <a:ext cx="42" cy="37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41" y="42"/>
                </a:cxn>
                <a:cxn ang="0">
                  <a:pos x="0" y="16"/>
                </a:cxn>
              </a:cxnLst>
              <a:rect l="0" t="0" r="r" b="b"/>
              <a:pathLst>
                <a:path w="42" h="43">
                  <a:moveTo>
                    <a:pt x="17" y="0"/>
                  </a:moveTo>
                  <a:lnTo>
                    <a:pt x="41" y="42"/>
                  </a:lnTo>
                  <a:lnTo>
                    <a:pt x="0" y="16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7993" name="Freeform 57"/>
            <p:cNvSpPr>
              <a:spLocks/>
            </p:cNvSpPr>
            <p:nvPr/>
          </p:nvSpPr>
          <p:spPr bwMode="auto">
            <a:xfrm>
              <a:off x="4552" y="3678"/>
              <a:ext cx="324" cy="2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23" y="320"/>
                </a:cxn>
                <a:cxn ang="0">
                  <a:pos x="0" y="0"/>
                </a:cxn>
              </a:cxnLst>
              <a:rect l="0" t="0" r="r" b="b"/>
              <a:pathLst>
                <a:path w="324" h="321">
                  <a:moveTo>
                    <a:pt x="0" y="0"/>
                  </a:moveTo>
                  <a:lnTo>
                    <a:pt x="323" y="32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7994" name="Freeform 58"/>
            <p:cNvSpPr>
              <a:spLocks/>
            </p:cNvSpPr>
            <p:nvPr/>
          </p:nvSpPr>
          <p:spPr bwMode="auto">
            <a:xfrm>
              <a:off x="4833" y="3918"/>
              <a:ext cx="43" cy="36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42" y="41"/>
                </a:cxn>
                <a:cxn ang="0">
                  <a:pos x="0" y="16"/>
                </a:cxn>
              </a:cxnLst>
              <a:rect l="0" t="0" r="r" b="b"/>
              <a:pathLst>
                <a:path w="43" h="42">
                  <a:moveTo>
                    <a:pt x="17" y="0"/>
                  </a:moveTo>
                  <a:lnTo>
                    <a:pt x="42" y="41"/>
                  </a:lnTo>
                  <a:lnTo>
                    <a:pt x="0" y="16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7995" name="Freeform 59"/>
            <p:cNvSpPr>
              <a:spLocks/>
            </p:cNvSpPr>
            <p:nvPr/>
          </p:nvSpPr>
          <p:spPr bwMode="auto">
            <a:xfrm>
              <a:off x="4641" y="3678"/>
              <a:ext cx="352" cy="2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51" y="320"/>
                </a:cxn>
                <a:cxn ang="0">
                  <a:pos x="0" y="0"/>
                </a:cxn>
              </a:cxnLst>
              <a:rect l="0" t="0" r="r" b="b"/>
              <a:pathLst>
                <a:path w="352" h="321">
                  <a:moveTo>
                    <a:pt x="0" y="0"/>
                  </a:moveTo>
                  <a:lnTo>
                    <a:pt x="351" y="32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7996" name="Freeform 60"/>
            <p:cNvSpPr>
              <a:spLocks/>
            </p:cNvSpPr>
            <p:nvPr/>
          </p:nvSpPr>
          <p:spPr bwMode="auto">
            <a:xfrm>
              <a:off x="4950" y="3918"/>
              <a:ext cx="43" cy="36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42" y="40"/>
                </a:cxn>
                <a:cxn ang="0">
                  <a:pos x="0" y="17"/>
                </a:cxn>
              </a:cxnLst>
              <a:rect l="0" t="0" r="r" b="b"/>
              <a:pathLst>
                <a:path w="43" h="41">
                  <a:moveTo>
                    <a:pt x="16" y="0"/>
                  </a:moveTo>
                  <a:lnTo>
                    <a:pt x="42" y="40"/>
                  </a:lnTo>
                  <a:lnTo>
                    <a:pt x="0" y="17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7997" name="Freeform 61"/>
            <p:cNvSpPr>
              <a:spLocks/>
            </p:cNvSpPr>
            <p:nvPr/>
          </p:nvSpPr>
          <p:spPr bwMode="auto">
            <a:xfrm>
              <a:off x="4728" y="3678"/>
              <a:ext cx="383" cy="2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82" y="320"/>
                </a:cxn>
                <a:cxn ang="0">
                  <a:pos x="0" y="0"/>
                </a:cxn>
              </a:cxnLst>
              <a:rect l="0" t="0" r="r" b="b"/>
              <a:pathLst>
                <a:path w="383" h="321">
                  <a:moveTo>
                    <a:pt x="0" y="0"/>
                  </a:moveTo>
                  <a:lnTo>
                    <a:pt x="382" y="32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7998" name="Freeform 62"/>
            <p:cNvSpPr>
              <a:spLocks/>
            </p:cNvSpPr>
            <p:nvPr/>
          </p:nvSpPr>
          <p:spPr bwMode="auto">
            <a:xfrm>
              <a:off x="5067" y="3919"/>
              <a:ext cx="44" cy="35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43" y="39"/>
                </a:cxn>
                <a:cxn ang="0">
                  <a:pos x="0" y="18"/>
                </a:cxn>
              </a:cxnLst>
              <a:rect l="0" t="0" r="r" b="b"/>
              <a:pathLst>
                <a:path w="44" h="40">
                  <a:moveTo>
                    <a:pt x="15" y="0"/>
                  </a:moveTo>
                  <a:lnTo>
                    <a:pt x="43" y="39"/>
                  </a:lnTo>
                  <a:lnTo>
                    <a:pt x="0" y="18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8000" name="Rectangle 64"/>
            <p:cNvSpPr>
              <a:spLocks noChangeArrowheads="1"/>
            </p:cNvSpPr>
            <p:nvPr/>
          </p:nvSpPr>
          <p:spPr bwMode="auto">
            <a:xfrm>
              <a:off x="4848" y="3501"/>
              <a:ext cx="863" cy="24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400">
                  <a:solidFill>
                    <a:schemeClr val="accent2"/>
                  </a:solidFill>
                </a:rPr>
                <a:t>Data entries</a:t>
              </a:r>
            </a:p>
          </p:txBody>
        </p:sp>
        <p:sp>
          <p:nvSpPr>
            <p:cNvPr id="168001" name="Rectangle 65"/>
            <p:cNvSpPr>
              <a:spLocks noChangeArrowheads="1"/>
            </p:cNvSpPr>
            <p:nvPr/>
          </p:nvSpPr>
          <p:spPr bwMode="auto">
            <a:xfrm>
              <a:off x="4581" y="4130"/>
              <a:ext cx="919" cy="24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400"/>
                <a:t>Data Records</a:t>
              </a:r>
            </a:p>
          </p:txBody>
        </p:sp>
        <p:sp>
          <p:nvSpPr>
            <p:cNvPr id="168003" name="Rectangle 67"/>
            <p:cNvSpPr>
              <a:spLocks noChangeArrowheads="1"/>
            </p:cNvSpPr>
            <p:nvPr/>
          </p:nvSpPr>
          <p:spPr bwMode="auto">
            <a:xfrm>
              <a:off x="3216" y="2474"/>
              <a:ext cx="1505" cy="26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>
                  <a:solidFill>
                    <a:srgbClr val="CF0E30"/>
                  </a:solidFill>
                </a:rPr>
                <a:t>CLUSTERED INDEX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4" name="Rectangle 4"/>
          <p:cNvSpPr>
            <a:spLocks noChangeArrowheads="1"/>
          </p:cNvSpPr>
          <p:nvPr/>
        </p:nvSpPr>
        <p:spPr bwMode="auto">
          <a:xfrm>
            <a:off x="152400" y="228600"/>
            <a:ext cx="78486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n-lt"/>
              </a:rPr>
              <a:t>B</a:t>
            </a:r>
            <a:r>
              <a:rPr lang="en-US" sz="2400" baseline="30000" dirty="0">
                <a:latin typeface="+mn-lt"/>
              </a:rPr>
              <a:t>+</a:t>
            </a:r>
            <a:r>
              <a:rPr lang="en-US" sz="2400" dirty="0">
                <a:latin typeface="+mn-lt"/>
              </a:rPr>
              <a:t>-tree, sparse (must be clustered)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n-lt"/>
              </a:rPr>
              <a:t>I/O cost of retrieving qualifying tuples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+mn-lt"/>
              </a:rPr>
              <a:t>#Matching tuples: 0.1*100,000=10,000 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+mn-lt"/>
              </a:rPr>
              <a:t>Since the index is clustered, the qualifying tuples are also clustered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+mn-lt"/>
              </a:rPr>
              <a:t># pages:             due to 100 tuples per page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n-lt"/>
              </a:rPr>
              <a:t>I/O cost of retrieving pages of qualifying data entries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+mn-lt"/>
              </a:rPr>
              <a:t>Matching data pages: 100 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+mn-lt"/>
              </a:rPr>
              <a:t>#Data entries per page: 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+mn-lt"/>
              </a:rPr>
              <a:t>#Pages of matching data entries =          = 1 page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n-lt"/>
              </a:rPr>
              <a:t>Total I/O Cost = 4+ 1+100 pages</a:t>
            </a:r>
          </a:p>
        </p:txBody>
      </p:sp>
      <p:graphicFrame>
        <p:nvGraphicFramePr>
          <p:cNvPr id="16896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456553"/>
              </p:ext>
            </p:extLst>
          </p:nvPr>
        </p:nvGraphicFramePr>
        <p:xfrm>
          <a:off x="3352800" y="2921000"/>
          <a:ext cx="1181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613" name="Equation" r:id="rId4" imgW="1180800" imgH="431640" progId="">
                  <p:embed/>
                </p:oleObj>
              </mc:Choice>
              <mc:Fallback>
                <p:oleObj name="Equation" r:id="rId4" imgW="1180800" imgH="431640" progId="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2921000"/>
                        <a:ext cx="1181100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96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8285150"/>
              </p:ext>
            </p:extLst>
          </p:nvPr>
        </p:nvGraphicFramePr>
        <p:xfrm>
          <a:off x="4508500" y="3378200"/>
          <a:ext cx="4445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614" name="Equation" r:id="rId6" imgW="444240" imgH="431640" progId="">
                  <p:embed/>
                </p:oleObj>
              </mc:Choice>
              <mc:Fallback>
                <p:oleObj name="Equation" r:id="rId6" imgW="444240" imgH="431640" progId="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8500" y="3378200"/>
                        <a:ext cx="444500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96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7415098"/>
              </p:ext>
            </p:extLst>
          </p:nvPr>
        </p:nvGraphicFramePr>
        <p:xfrm>
          <a:off x="1943100" y="1854200"/>
          <a:ext cx="5715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615" name="Equation" r:id="rId8" imgW="571320" imgH="431640" progId="">
                  <p:embed/>
                </p:oleObj>
              </mc:Choice>
              <mc:Fallback>
                <p:oleObj name="Equation" r:id="rId8" imgW="571320" imgH="431640" progId="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3100" y="1854200"/>
                        <a:ext cx="571500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8969" name="Rectangle 9"/>
          <p:cNvSpPr>
            <a:spLocks noChangeArrowheads="1"/>
          </p:cNvSpPr>
          <p:nvPr/>
        </p:nvSpPr>
        <p:spPr bwMode="auto">
          <a:xfrm>
            <a:off x="5465763" y="6194425"/>
            <a:ext cx="1695450" cy="3079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8970" name="Rectangle 10"/>
          <p:cNvSpPr>
            <a:spLocks noChangeArrowheads="1"/>
          </p:cNvSpPr>
          <p:nvPr/>
        </p:nvSpPr>
        <p:spPr bwMode="auto">
          <a:xfrm>
            <a:off x="5465763" y="6194425"/>
            <a:ext cx="1695450" cy="3079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8971" name="Freeform 11"/>
          <p:cNvSpPr>
            <a:spLocks/>
          </p:cNvSpPr>
          <p:nvPr/>
        </p:nvSpPr>
        <p:spPr bwMode="auto">
          <a:xfrm>
            <a:off x="5105400" y="6094413"/>
            <a:ext cx="354013" cy="219075"/>
          </a:xfrm>
          <a:custGeom>
            <a:avLst/>
            <a:gdLst/>
            <a:ahLst/>
            <a:cxnLst>
              <a:cxn ang="0">
                <a:pos x="0" y="206"/>
              </a:cxn>
              <a:cxn ang="0">
                <a:pos x="0" y="0"/>
              </a:cxn>
              <a:cxn ang="0">
                <a:pos x="250" y="0"/>
              </a:cxn>
              <a:cxn ang="0">
                <a:pos x="250" y="206"/>
              </a:cxn>
              <a:cxn ang="0">
                <a:pos x="0" y="206"/>
              </a:cxn>
            </a:cxnLst>
            <a:rect l="0" t="0" r="r" b="b"/>
            <a:pathLst>
              <a:path w="251" h="207">
                <a:moveTo>
                  <a:pt x="0" y="206"/>
                </a:moveTo>
                <a:lnTo>
                  <a:pt x="0" y="0"/>
                </a:lnTo>
                <a:lnTo>
                  <a:pt x="250" y="0"/>
                </a:lnTo>
                <a:lnTo>
                  <a:pt x="250" y="206"/>
                </a:lnTo>
                <a:lnTo>
                  <a:pt x="0" y="206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8972" name="Freeform 12"/>
          <p:cNvSpPr>
            <a:spLocks/>
          </p:cNvSpPr>
          <p:nvPr/>
        </p:nvSpPr>
        <p:spPr bwMode="auto">
          <a:xfrm>
            <a:off x="5575300" y="6094413"/>
            <a:ext cx="354013" cy="219075"/>
          </a:xfrm>
          <a:custGeom>
            <a:avLst/>
            <a:gdLst/>
            <a:ahLst/>
            <a:cxnLst>
              <a:cxn ang="0">
                <a:pos x="0" y="206"/>
              </a:cxn>
              <a:cxn ang="0">
                <a:pos x="0" y="0"/>
              </a:cxn>
              <a:cxn ang="0">
                <a:pos x="249" y="0"/>
              </a:cxn>
              <a:cxn ang="0">
                <a:pos x="249" y="206"/>
              </a:cxn>
              <a:cxn ang="0">
                <a:pos x="0" y="206"/>
              </a:cxn>
            </a:cxnLst>
            <a:rect l="0" t="0" r="r" b="b"/>
            <a:pathLst>
              <a:path w="250" h="207">
                <a:moveTo>
                  <a:pt x="0" y="206"/>
                </a:moveTo>
                <a:lnTo>
                  <a:pt x="0" y="0"/>
                </a:lnTo>
                <a:lnTo>
                  <a:pt x="249" y="0"/>
                </a:lnTo>
                <a:lnTo>
                  <a:pt x="249" y="206"/>
                </a:lnTo>
                <a:lnTo>
                  <a:pt x="0" y="206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8973" name="Freeform 13"/>
          <p:cNvSpPr>
            <a:spLocks/>
          </p:cNvSpPr>
          <p:nvPr/>
        </p:nvSpPr>
        <p:spPr bwMode="auto">
          <a:xfrm>
            <a:off x="6045200" y="6094413"/>
            <a:ext cx="355600" cy="219075"/>
          </a:xfrm>
          <a:custGeom>
            <a:avLst/>
            <a:gdLst/>
            <a:ahLst/>
            <a:cxnLst>
              <a:cxn ang="0">
                <a:pos x="0" y="206"/>
              </a:cxn>
              <a:cxn ang="0">
                <a:pos x="0" y="0"/>
              </a:cxn>
              <a:cxn ang="0">
                <a:pos x="251" y="0"/>
              </a:cxn>
              <a:cxn ang="0">
                <a:pos x="251" y="206"/>
              </a:cxn>
              <a:cxn ang="0">
                <a:pos x="0" y="206"/>
              </a:cxn>
            </a:cxnLst>
            <a:rect l="0" t="0" r="r" b="b"/>
            <a:pathLst>
              <a:path w="252" h="207">
                <a:moveTo>
                  <a:pt x="0" y="206"/>
                </a:moveTo>
                <a:lnTo>
                  <a:pt x="0" y="0"/>
                </a:lnTo>
                <a:lnTo>
                  <a:pt x="251" y="0"/>
                </a:lnTo>
                <a:lnTo>
                  <a:pt x="251" y="206"/>
                </a:lnTo>
                <a:lnTo>
                  <a:pt x="0" y="206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8974" name="Freeform 14"/>
          <p:cNvSpPr>
            <a:spLocks/>
          </p:cNvSpPr>
          <p:nvPr/>
        </p:nvSpPr>
        <p:spPr bwMode="auto">
          <a:xfrm>
            <a:off x="6516688" y="6094413"/>
            <a:ext cx="354012" cy="219075"/>
          </a:xfrm>
          <a:custGeom>
            <a:avLst/>
            <a:gdLst/>
            <a:ahLst/>
            <a:cxnLst>
              <a:cxn ang="0">
                <a:pos x="0" y="206"/>
              </a:cxn>
              <a:cxn ang="0">
                <a:pos x="0" y="0"/>
              </a:cxn>
              <a:cxn ang="0">
                <a:pos x="249" y="0"/>
              </a:cxn>
              <a:cxn ang="0">
                <a:pos x="249" y="206"/>
              </a:cxn>
              <a:cxn ang="0">
                <a:pos x="0" y="206"/>
              </a:cxn>
            </a:cxnLst>
            <a:rect l="0" t="0" r="r" b="b"/>
            <a:pathLst>
              <a:path w="250" h="207">
                <a:moveTo>
                  <a:pt x="0" y="206"/>
                </a:moveTo>
                <a:lnTo>
                  <a:pt x="0" y="0"/>
                </a:lnTo>
                <a:lnTo>
                  <a:pt x="249" y="0"/>
                </a:lnTo>
                <a:lnTo>
                  <a:pt x="249" y="206"/>
                </a:lnTo>
                <a:lnTo>
                  <a:pt x="0" y="206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8975" name="Freeform 15"/>
          <p:cNvSpPr>
            <a:spLocks/>
          </p:cNvSpPr>
          <p:nvPr/>
        </p:nvSpPr>
        <p:spPr bwMode="auto">
          <a:xfrm>
            <a:off x="6988175" y="6094413"/>
            <a:ext cx="352425" cy="219075"/>
          </a:xfrm>
          <a:custGeom>
            <a:avLst/>
            <a:gdLst/>
            <a:ahLst/>
            <a:cxnLst>
              <a:cxn ang="0">
                <a:pos x="0" y="206"/>
              </a:cxn>
              <a:cxn ang="0">
                <a:pos x="0" y="0"/>
              </a:cxn>
              <a:cxn ang="0">
                <a:pos x="249" y="0"/>
              </a:cxn>
              <a:cxn ang="0">
                <a:pos x="249" y="206"/>
              </a:cxn>
              <a:cxn ang="0">
                <a:pos x="0" y="206"/>
              </a:cxn>
            </a:cxnLst>
            <a:rect l="0" t="0" r="r" b="b"/>
            <a:pathLst>
              <a:path w="250" h="207">
                <a:moveTo>
                  <a:pt x="0" y="206"/>
                </a:moveTo>
                <a:lnTo>
                  <a:pt x="0" y="0"/>
                </a:lnTo>
                <a:lnTo>
                  <a:pt x="249" y="0"/>
                </a:lnTo>
                <a:lnTo>
                  <a:pt x="249" y="206"/>
                </a:lnTo>
                <a:lnTo>
                  <a:pt x="0" y="206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8976" name="Freeform 16"/>
          <p:cNvSpPr>
            <a:spLocks/>
          </p:cNvSpPr>
          <p:nvPr/>
        </p:nvSpPr>
        <p:spPr bwMode="auto">
          <a:xfrm>
            <a:off x="7456488" y="6094413"/>
            <a:ext cx="355600" cy="219075"/>
          </a:xfrm>
          <a:custGeom>
            <a:avLst/>
            <a:gdLst/>
            <a:ahLst/>
            <a:cxnLst>
              <a:cxn ang="0">
                <a:pos x="0" y="206"/>
              </a:cxn>
              <a:cxn ang="0">
                <a:pos x="0" y="0"/>
              </a:cxn>
              <a:cxn ang="0">
                <a:pos x="250" y="0"/>
              </a:cxn>
              <a:cxn ang="0">
                <a:pos x="250" y="206"/>
              </a:cxn>
              <a:cxn ang="0">
                <a:pos x="0" y="206"/>
              </a:cxn>
            </a:cxnLst>
            <a:rect l="0" t="0" r="r" b="b"/>
            <a:pathLst>
              <a:path w="251" h="207">
                <a:moveTo>
                  <a:pt x="0" y="206"/>
                </a:moveTo>
                <a:lnTo>
                  <a:pt x="0" y="0"/>
                </a:lnTo>
                <a:lnTo>
                  <a:pt x="250" y="0"/>
                </a:lnTo>
                <a:lnTo>
                  <a:pt x="250" y="206"/>
                </a:lnTo>
                <a:lnTo>
                  <a:pt x="0" y="206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8977" name="Freeform 17"/>
          <p:cNvSpPr>
            <a:spLocks/>
          </p:cNvSpPr>
          <p:nvPr/>
        </p:nvSpPr>
        <p:spPr bwMode="auto">
          <a:xfrm>
            <a:off x="7927975" y="6094413"/>
            <a:ext cx="354013" cy="219075"/>
          </a:xfrm>
          <a:custGeom>
            <a:avLst/>
            <a:gdLst/>
            <a:ahLst/>
            <a:cxnLst>
              <a:cxn ang="0">
                <a:pos x="0" y="206"/>
              </a:cxn>
              <a:cxn ang="0">
                <a:pos x="0" y="0"/>
              </a:cxn>
              <a:cxn ang="0">
                <a:pos x="250" y="0"/>
              </a:cxn>
              <a:cxn ang="0">
                <a:pos x="250" y="206"/>
              </a:cxn>
              <a:cxn ang="0">
                <a:pos x="0" y="206"/>
              </a:cxn>
            </a:cxnLst>
            <a:rect l="0" t="0" r="r" b="b"/>
            <a:pathLst>
              <a:path w="251" h="207">
                <a:moveTo>
                  <a:pt x="0" y="206"/>
                </a:moveTo>
                <a:lnTo>
                  <a:pt x="0" y="0"/>
                </a:lnTo>
                <a:lnTo>
                  <a:pt x="250" y="0"/>
                </a:lnTo>
                <a:lnTo>
                  <a:pt x="250" y="206"/>
                </a:lnTo>
                <a:lnTo>
                  <a:pt x="0" y="206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8978" name="Freeform 18"/>
          <p:cNvSpPr>
            <a:spLocks/>
          </p:cNvSpPr>
          <p:nvPr/>
        </p:nvSpPr>
        <p:spPr bwMode="auto">
          <a:xfrm>
            <a:off x="5781675" y="5367338"/>
            <a:ext cx="1535113" cy="15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85" y="0"/>
              </a:cxn>
              <a:cxn ang="0">
                <a:pos x="0" y="0"/>
              </a:cxn>
            </a:cxnLst>
            <a:rect l="0" t="0" r="r" b="b"/>
            <a:pathLst>
              <a:path w="1086" h="1">
                <a:moveTo>
                  <a:pt x="0" y="0"/>
                </a:moveTo>
                <a:lnTo>
                  <a:pt x="1085" y="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8979" name="Freeform 19"/>
          <p:cNvSpPr>
            <a:spLocks/>
          </p:cNvSpPr>
          <p:nvPr/>
        </p:nvSpPr>
        <p:spPr bwMode="auto">
          <a:xfrm>
            <a:off x="5781675" y="4714875"/>
            <a:ext cx="811213" cy="654050"/>
          </a:xfrm>
          <a:custGeom>
            <a:avLst/>
            <a:gdLst/>
            <a:ahLst/>
            <a:cxnLst>
              <a:cxn ang="0">
                <a:pos x="0" y="614"/>
              </a:cxn>
              <a:cxn ang="0">
                <a:pos x="572" y="0"/>
              </a:cxn>
              <a:cxn ang="0">
                <a:pos x="0" y="614"/>
              </a:cxn>
            </a:cxnLst>
            <a:rect l="0" t="0" r="r" b="b"/>
            <a:pathLst>
              <a:path w="573" h="615">
                <a:moveTo>
                  <a:pt x="0" y="614"/>
                </a:moveTo>
                <a:lnTo>
                  <a:pt x="572" y="0"/>
                </a:lnTo>
                <a:lnTo>
                  <a:pt x="0" y="614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8980" name="Freeform 20"/>
          <p:cNvSpPr>
            <a:spLocks/>
          </p:cNvSpPr>
          <p:nvPr/>
        </p:nvSpPr>
        <p:spPr bwMode="auto">
          <a:xfrm>
            <a:off x="6591300" y="4714875"/>
            <a:ext cx="735013" cy="6540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19" y="614"/>
              </a:cxn>
              <a:cxn ang="0">
                <a:pos x="0" y="0"/>
              </a:cxn>
            </a:cxnLst>
            <a:rect l="0" t="0" r="r" b="b"/>
            <a:pathLst>
              <a:path w="520" h="615">
                <a:moveTo>
                  <a:pt x="0" y="0"/>
                </a:moveTo>
                <a:lnTo>
                  <a:pt x="519" y="614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8981" name="Freeform 21"/>
          <p:cNvSpPr>
            <a:spLocks/>
          </p:cNvSpPr>
          <p:nvPr/>
        </p:nvSpPr>
        <p:spPr bwMode="auto">
          <a:xfrm>
            <a:off x="6294438" y="4657725"/>
            <a:ext cx="298450" cy="571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5" y="8"/>
              </a:cxn>
              <a:cxn ang="0">
                <a:pos x="210" y="54"/>
              </a:cxn>
              <a:cxn ang="0">
                <a:pos x="0" y="0"/>
              </a:cxn>
            </a:cxnLst>
            <a:rect l="0" t="0" r="r" b="b"/>
            <a:pathLst>
              <a:path w="211" h="55">
                <a:moveTo>
                  <a:pt x="0" y="0"/>
                </a:moveTo>
                <a:lnTo>
                  <a:pt x="35" y="8"/>
                </a:lnTo>
                <a:lnTo>
                  <a:pt x="210" y="54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8982" name="Freeform 22"/>
          <p:cNvSpPr>
            <a:spLocks/>
          </p:cNvSpPr>
          <p:nvPr/>
        </p:nvSpPr>
        <p:spPr bwMode="auto">
          <a:xfrm>
            <a:off x="6503988" y="4681538"/>
            <a:ext cx="88900" cy="33337"/>
          </a:xfrm>
          <a:custGeom>
            <a:avLst/>
            <a:gdLst/>
            <a:ahLst/>
            <a:cxnLst>
              <a:cxn ang="0">
                <a:pos x="7" y="0"/>
              </a:cxn>
              <a:cxn ang="0">
                <a:pos x="61" y="30"/>
              </a:cxn>
              <a:cxn ang="0">
                <a:pos x="0" y="29"/>
              </a:cxn>
              <a:cxn ang="0">
                <a:pos x="7" y="0"/>
              </a:cxn>
            </a:cxnLst>
            <a:rect l="0" t="0" r="r" b="b"/>
            <a:pathLst>
              <a:path w="62" h="31">
                <a:moveTo>
                  <a:pt x="7" y="0"/>
                </a:moveTo>
                <a:lnTo>
                  <a:pt x="61" y="30"/>
                </a:lnTo>
                <a:lnTo>
                  <a:pt x="0" y="29"/>
                </a:lnTo>
                <a:lnTo>
                  <a:pt x="7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8983" name="Freeform 23"/>
          <p:cNvSpPr>
            <a:spLocks/>
          </p:cNvSpPr>
          <p:nvPr/>
        </p:nvSpPr>
        <p:spPr bwMode="auto">
          <a:xfrm>
            <a:off x="5410200" y="5541963"/>
            <a:ext cx="417513" cy="217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94" y="0"/>
              </a:cxn>
              <a:cxn ang="0">
                <a:pos x="294" y="203"/>
              </a:cxn>
              <a:cxn ang="0">
                <a:pos x="0" y="203"/>
              </a:cxn>
              <a:cxn ang="0">
                <a:pos x="0" y="0"/>
              </a:cxn>
            </a:cxnLst>
            <a:rect l="0" t="0" r="r" b="b"/>
            <a:pathLst>
              <a:path w="295" h="204">
                <a:moveTo>
                  <a:pt x="0" y="0"/>
                </a:moveTo>
                <a:lnTo>
                  <a:pt x="294" y="0"/>
                </a:lnTo>
                <a:lnTo>
                  <a:pt x="294" y="203"/>
                </a:lnTo>
                <a:lnTo>
                  <a:pt x="0" y="203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8984" name="Freeform 24"/>
          <p:cNvSpPr>
            <a:spLocks/>
          </p:cNvSpPr>
          <p:nvPr/>
        </p:nvSpPr>
        <p:spPr bwMode="auto">
          <a:xfrm>
            <a:off x="5826125" y="5621338"/>
            <a:ext cx="66675" cy="25400"/>
          </a:xfrm>
          <a:custGeom>
            <a:avLst/>
            <a:gdLst/>
            <a:ahLst/>
            <a:cxnLst>
              <a:cxn ang="0">
                <a:pos x="46" y="23"/>
              </a:cxn>
              <a:cxn ang="0">
                <a:pos x="0" y="12"/>
              </a:cxn>
              <a:cxn ang="0">
                <a:pos x="46" y="0"/>
              </a:cxn>
            </a:cxnLst>
            <a:rect l="0" t="0" r="r" b="b"/>
            <a:pathLst>
              <a:path w="47" h="24">
                <a:moveTo>
                  <a:pt x="46" y="23"/>
                </a:moveTo>
                <a:lnTo>
                  <a:pt x="0" y="12"/>
                </a:lnTo>
                <a:lnTo>
                  <a:pt x="46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8985" name="Freeform 25"/>
          <p:cNvSpPr>
            <a:spLocks/>
          </p:cNvSpPr>
          <p:nvPr/>
        </p:nvSpPr>
        <p:spPr bwMode="auto">
          <a:xfrm>
            <a:off x="5826125" y="5634038"/>
            <a:ext cx="250825" cy="15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6" y="0"/>
              </a:cxn>
              <a:cxn ang="0">
                <a:pos x="0" y="0"/>
              </a:cxn>
            </a:cxnLst>
            <a:rect l="0" t="0" r="r" b="b"/>
            <a:pathLst>
              <a:path w="177" h="1">
                <a:moveTo>
                  <a:pt x="0" y="0"/>
                </a:moveTo>
                <a:lnTo>
                  <a:pt x="176" y="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8986" name="Freeform 26"/>
          <p:cNvSpPr>
            <a:spLocks/>
          </p:cNvSpPr>
          <p:nvPr/>
        </p:nvSpPr>
        <p:spPr bwMode="auto">
          <a:xfrm>
            <a:off x="6008688" y="5621338"/>
            <a:ext cx="68262" cy="25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7" y="12"/>
              </a:cxn>
              <a:cxn ang="0">
                <a:pos x="0" y="23"/>
              </a:cxn>
            </a:cxnLst>
            <a:rect l="0" t="0" r="r" b="b"/>
            <a:pathLst>
              <a:path w="48" h="24">
                <a:moveTo>
                  <a:pt x="0" y="0"/>
                </a:moveTo>
                <a:lnTo>
                  <a:pt x="47" y="12"/>
                </a:lnTo>
                <a:lnTo>
                  <a:pt x="0" y="23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8987" name="Freeform 27"/>
          <p:cNvSpPr>
            <a:spLocks/>
          </p:cNvSpPr>
          <p:nvPr/>
        </p:nvSpPr>
        <p:spPr bwMode="auto">
          <a:xfrm>
            <a:off x="6075363" y="5541963"/>
            <a:ext cx="415925" cy="217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94" y="0"/>
              </a:cxn>
              <a:cxn ang="0">
                <a:pos x="294" y="203"/>
              </a:cxn>
              <a:cxn ang="0">
                <a:pos x="0" y="203"/>
              </a:cxn>
              <a:cxn ang="0">
                <a:pos x="0" y="0"/>
              </a:cxn>
            </a:cxnLst>
            <a:rect l="0" t="0" r="r" b="b"/>
            <a:pathLst>
              <a:path w="295" h="204">
                <a:moveTo>
                  <a:pt x="0" y="0"/>
                </a:moveTo>
                <a:lnTo>
                  <a:pt x="294" y="0"/>
                </a:lnTo>
                <a:lnTo>
                  <a:pt x="294" y="203"/>
                </a:lnTo>
                <a:lnTo>
                  <a:pt x="0" y="203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8988" name="Freeform 28"/>
          <p:cNvSpPr>
            <a:spLocks/>
          </p:cNvSpPr>
          <p:nvPr/>
        </p:nvSpPr>
        <p:spPr bwMode="auto">
          <a:xfrm>
            <a:off x="6491288" y="5621338"/>
            <a:ext cx="66675" cy="25400"/>
          </a:xfrm>
          <a:custGeom>
            <a:avLst/>
            <a:gdLst/>
            <a:ahLst/>
            <a:cxnLst>
              <a:cxn ang="0">
                <a:pos x="47" y="23"/>
              </a:cxn>
              <a:cxn ang="0">
                <a:pos x="0" y="12"/>
              </a:cxn>
              <a:cxn ang="0">
                <a:pos x="47" y="0"/>
              </a:cxn>
            </a:cxnLst>
            <a:rect l="0" t="0" r="r" b="b"/>
            <a:pathLst>
              <a:path w="48" h="24">
                <a:moveTo>
                  <a:pt x="47" y="23"/>
                </a:moveTo>
                <a:lnTo>
                  <a:pt x="0" y="12"/>
                </a:lnTo>
                <a:lnTo>
                  <a:pt x="47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8989" name="Freeform 29"/>
          <p:cNvSpPr>
            <a:spLocks/>
          </p:cNvSpPr>
          <p:nvPr/>
        </p:nvSpPr>
        <p:spPr bwMode="auto">
          <a:xfrm>
            <a:off x="6491288" y="5634038"/>
            <a:ext cx="206375" cy="15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46" y="0"/>
              </a:cxn>
              <a:cxn ang="0">
                <a:pos x="0" y="0"/>
              </a:cxn>
            </a:cxnLst>
            <a:rect l="0" t="0" r="r" b="b"/>
            <a:pathLst>
              <a:path w="147" h="1">
                <a:moveTo>
                  <a:pt x="0" y="0"/>
                </a:moveTo>
                <a:lnTo>
                  <a:pt x="146" y="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8990" name="Freeform 30"/>
          <p:cNvSpPr>
            <a:spLocks/>
          </p:cNvSpPr>
          <p:nvPr/>
        </p:nvSpPr>
        <p:spPr bwMode="auto">
          <a:xfrm>
            <a:off x="6630988" y="5621338"/>
            <a:ext cx="66675" cy="25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7" y="12"/>
              </a:cxn>
              <a:cxn ang="0">
                <a:pos x="0" y="23"/>
              </a:cxn>
            </a:cxnLst>
            <a:rect l="0" t="0" r="r" b="b"/>
            <a:pathLst>
              <a:path w="48" h="24">
                <a:moveTo>
                  <a:pt x="0" y="0"/>
                </a:moveTo>
                <a:lnTo>
                  <a:pt x="47" y="12"/>
                </a:lnTo>
                <a:lnTo>
                  <a:pt x="0" y="23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8991" name="Freeform 31"/>
          <p:cNvSpPr>
            <a:spLocks/>
          </p:cNvSpPr>
          <p:nvPr/>
        </p:nvSpPr>
        <p:spPr bwMode="auto">
          <a:xfrm>
            <a:off x="5700713" y="5356225"/>
            <a:ext cx="168275" cy="185738"/>
          </a:xfrm>
          <a:custGeom>
            <a:avLst/>
            <a:gdLst/>
            <a:ahLst/>
            <a:cxnLst>
              <a:cxn ang="0">
                <a:pos x="118" y="0"/>
              </a:cxn>
              <a:cxn ang="0">
                <a:pos x="0" y="175"/>
              </a:cxn>
              <a:cxn ang="0">
                <a:pos x="118" y="0"/>
              </a:cxn>
            </a:cxnLst>
            <a:rect l="0" t="0" r="r" b="b"/>
            <a:pathLst>
              <a:path w="119" h="176">
                <a:moveTo>
                  <a:pt x="118" y="0"/>
                </a:moveTo>
                <a:lnTo>
                  <a:pt x="0" y="175"/>
                </a:lnTo>
                <a:lnTo>
                  <a:pt x="118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8992" name="Freeform 32"/>
          <p:cNvSpPr>
            <a:spLocks/>
          </p:cNvSpPr>
          <p:nvPr/>
        </p:nvSpPr>
        <p:spPr bwMode="auto">
          <a:xfrm>
            <a:off x="5700713" y="5492750"/>
            <a:ext cx="53975" cy="49213"/>
          </a:xfrm>
          <a:custGeom>
            <a:avLst/>
            <a:gdLst/>
            <a:ahLst/>
            <a:cxnLst>
              <a:cxn ang="0">
                <a:pos x="37" y="14"/>
              </a:cxn>
              <a:cxn ang="0">
                <a:pos x="0" y="46"/>
              </a:cxn>
              <a:cxn ang="0">
                <a:pos x="16" y="0"/>
              </a:cxn>
            </a:cxnLst>
            <a:rect l="0" t="0" r="r" b="b"/>
            <a:pathLst>
              <a:path w="38" h="47">
                <a:moveTo>
                  <a:pt x="37" y="14"/>
                </a:moveTo>
                <a:lnTo>
                  <a:pt x="0" y="46"/>
                </a:lnTo>
                <a:lnTo>
                  <a:pt x="16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8993" name="Freeform 33"/>
          <p:cNvSpPr>
            <a:spLocks/>
          </p:cNvSpPr>
          <p:nvPr/>
        </p:nvSpPr>
        <p:spPr bwMode="auto">
          <a:xfrm>
            <a:off x="6281738" y="5356225"/>
            <a:ext cx="1587" cy="1857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75"/>
              </a:cxn>
              <a:cxn ang="0">
                <a:pos x="0" y="0"/>
              </a:cxn>
            </a:cxnLst>
            <a:rect l="0" t="0" r="r" b="b"/>
            <a:pathLst>
              <a:path w="1" h="176">
                <a:moveTo>
                  <a:pt x="0" y="0"/>
                </a:moveTo>
                <a:lnTo>
                  <a:pt x="0" y="175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8994" name="Freeform 34"/>
          <p:cNvSpPr>
            <a:spLocks/>
          </p:cNvSpPr>
          <p:nvPr/>
        </p:nvSpPr>
        <p:spPr bwMode="auto">
          <a:xfrm>
            <a:off x="6265863" y="5491163"/>
            <a:ext cx="33337" cy="50800"/>
          </a:xfrm>
          <a:custGeom>
            <a:avLst/>
            <a:gdLst/>
            <a:ahLst/>
            <a:cxnLst>
              <a:cxn ang="0">
                <a:pos x="23" y="0"/>
              </a:cxn>
              <a:cxn ang="0">
                <a:pos x="11" y="47"/>
              </a:cxn>
              <a:cxn ang="0">
                <a:pos x="0" y="0"/>
              </a:cxn>
            </a:cxnLst>
            <a:rect l="0" t="0" r="r" b="b"/>
            <a:pathLst>
              <a:path w="24" h="48">
                <a:moveTo>
                  <a:pt x="23" y="0"/>
                </a:moveTo>
                <a:lnTo>
                  <a:pt x="11" y="47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8995" name="Freeform 35"/>
          <p:cNvSpPr>
            <a:spLocks/>
          </p:cNvSpPr>
          <p:nvPr/>
        </p:nvSpPr>
        <p:spPr bwMode="auto">
          <a:xfrm>
            <a:off x="7196138" y="5541963"/>
            <a:ext cx="415925" cy="217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93" y="0"/>
              </a:cxn>
              <a:cxn ang="0">
                <a:pos x="293" y="203"/>
              </a:cxn>
              <a:cxn ang="0">
                <a:pos x="0" y="203"/>
              </a:cxn>
              <a:cxn ang="0">
                <a:pos x="0" y="0"/>
              </a:cxn>
            </a:cxnLst>
            <a:rect l="0" t="0" r="r" b="b"/>
            <a:pathLst>
              <a:path w="294" h="204">
                <a:moveTo>
                  <a:pt x="0" y="0"/>
                </a:moveTo>
                <a:lnTo>
                  <a:pt x="293" y="0"/>
                </a:lnTo>
                <a:lnTo>
                  <a:pt x="293" y="203"/>
                </a:lnTo>
                <a:lnTo>
                  <a:pt x="0" y="203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8996" name="Freeform 36"/>
          <p:cNvSpPr>
            <a:spLocks/>
          </p:cNvSpPr>
          <p:nvPr/>
        </p:nvSpPr>
        <p:spPr bwMode="auto">
          <a:xfrm>
            <a:off x="6989763" y="5621338"/>
            <a:ext cx="66675" cy="25400"/>
          </a:xfrm>
          <a:custGeom>
            <a:avLst/>
            <a:gdLst/>
            <a:ahLst/>
            <a:cxnLst>
              <a:cxn ang="0">
                <a:pos x="46" y="23"/>
              </a:cxn>
              <a:cxn ang="0">
                <a:pos x="0" y="12"/>
              </a:cxn>
              <a:cxn ang="0">
                <a:pos x="46" y="0"/>
              </a:cxn>
            </a:cxnLst>
            <a:rect l="0" t="0" r="r" b="b"/>
            <a:pathLst>
              <a:path w="47" h="24">
                <a:moveTo>
                  <a:pt x="46" y="23"/>
                </a:moveTo>
                <a:lnTo>
                  <a:pt x="0" y="12"/>
                </a:lnTo>
                <a:lnTo>
                  <a:pt x="46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8997" name="Freeform 37"/>
          <p:cNvSpPr>
            <a:spLocks/>
          </p:cNvSpPr>
          <p:nvPr/>
        </p:nvSpPr>
        <p:spPr bwMode="auto">
          <a:xfrm>
            <a:off x="6989763" y="5634038"/>
            <a:ext cx="207962" cy="15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46" y="0"/>
              </a:cxn>
              <a:cxn ang="0">
                <a:pos x="0" y="0"/>
              </a:cxn>
            </a:cxnLst>
            <a:rect l="0" t="0" r="r" b="b"/>
            <a:pathLst>
              <a:path w="147" h="1">
                <a:moveTo>
                  <a:pt x="0" y="0"/>
                </a:moveTo>
                <a:lnTo>
                  <a:pt x="146" y="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8998" name="Freeform 38"/>
          <p:cNvSpPr>
            <a:spLocks/>
          </p:cNvSpPr>
          <p:nvPr/>
        </p:nvSpPr>
        <p:spPr bwMode="auto">
          <a:xfrm>
            <a:off x="7129463" y="5621338"/>
            <a:ext cx="68262" cy="25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7" y="12"/>
              </a:cxn>
              <a:cxn ang="0">
                <a:pos x="0" y="23"/>
              </a:cxn>
            </a:cxnLst>
            <a:rect l="0" t="0" r="r" b="b"/>
            <a:pathLst>
              <a:path w="48" h="24">
                <a:moveTo>
                  <a:pt x="0" y="0"/>
                </a:moveTo>
                <a:lnTo>
                  <a:pt x="47" y="12"/>
                </a:lnTo>
                <a:lnTo>
                  <a:pt x="0" y="23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8999" name="Freeform 39"/>
          <p:cNvSpPr>
            <a:spLocks/>
          </p:cNvSpPr>
          <p:nvPr/>
        </p:nvSpPr>
        <p:spPr bwMode="auto">
          <a:xfrm>
            <a:off x="7237413" y="5356225"/>
            <a:ext cx="168275" cy="1857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18" y="175"/>
              </a:cxn>
              <a:cxn ang="0">
                <a:pos x="0" y="0"/>
              </a:cxn>
            </a:cxnLst>
            <a:rect l="0" t="0" r="r" b="b"/>
            <a:pathLst>
              <a:path w="119" h="176">
                <a:moveTo>
                  <a:pt x="0" y="0"/>
                </a:moveTo>
                <a:lnTo>
                  <a:pt x="118" y="175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9000" name="Freeform 40"/>
          <p:cNvSpPr>
            <a:spLocks/>
          </p:cNvSpPr>
          <p:nvPr/>
        </p:nvSpPr>
        <p:spPr bwMode="auto">
          <a:xfrm>
            <a:off x="7353300" y="5492750"/>
            <a:ext cx="52388" cy="49213"/>
          </a:xfrm>
          <a:custGeom>
            <a:avLst/>
            <a:gdLst/>
            <a:ahLst/>
            <a:cxnLst>
              <a:cxn ang="0">
                <a:pos x="20" y="0"/>
              </a:cxn>
              <a:cxn ang="0">
                <a:pos x="36" y="46"/>
              </a:cxn>
              <a:cxn ang="0">
                <a:pos x="0" y="14"/>
              </a:cxn>
            </a:cxnLst>
            <a:rect l="0" t="0" r="r" b="b"/>
            <a:pathLst>
              <a:path w="37" h="47">
                <a:moveTo>
                  <a:pt x="20" y="0"/>
                </a:moveTo>
                <a:lnTo>
                  <a:pt x="36" y="46"/>
                </a:lnTo>
                <a:lnTo>
                  <a:pt x="0" y="14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9001" name="Freeform 41"/>
          <p:cNvSpPr>
            <a:spLocks/>
          </p:cNvSpPr>
          <p:nvPr/>
        </p:nvSpPr>
        <p:spPr bwMode="auto">
          <a:xfrm>
            <a:off x="5119688" y="5757863"/>
            <a:ext cx="333375" cy="341312"/>
          </a:xfrm>
          <a:custGeom>
            <a:avLst/>
            <a:gdLst/>
            <a:ahLst/>
            <a:cxnLst>
              <a:cxn ang="0">
                <a:pos x="235" y="0"/>
              </a:cxn>
              <a:cxn ang="0">
                <a:pos x="0" y="320"/>
              </a:cxn>
              <a:cxn ang="0">
                <a:pos x="235" y="0"/>
              </a:cxn>
            </a:cxnLst>
            <a:rect l="0" t="0" r="r" b="b"/>
            <a:pathLst>
              <a:path w="236" h="321">
                <a:moveTo>
                  <a:pt x="235" y="0"/>
                </a:moveTo>
                <a:lnTo>
                  <a:pt x="0" y="320"/>
                </a:lnTo>
                <a:lnTo>
                  <a:pt x="235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9002" name="Freeform 42"/>
          <p:cNvSpPr>
            <a:spLocks/>
          </p:cNvSpPr>
          <p:nvPr/>
        </p:nvSpPr>
        <p:spPr bwMode="auto">
          <a:xfrm>
            <a:off x="5119688" y="6051550"/>
            <a:ext cx="53975" cy="47625"/>
          </a:xfrm>
          <a:custGeom>
            <a:avLst/>
            <a:gdLst/>
            <a:ahLst/>
            <a:cxnLst>
              <a:cxn ang="0">
                <a:pos x="37" y="14"/>
              </a:cxn>
              <a:cxn ang="0">
                <a:pos x="0" y="44"/>
              </a:cxn>
              <a:cxn ang="0">
                <a:pos x="18" y="0"/>
              </a:cxn>
            </a:cxnLst>
            <a:rect l="0" t="0" r="r" b="b"/>
            <a:pathLst>
              <a:path w="38" h="45">
                <a:moveTo>
                  <a:pt x="37" y="14"/>
                </a:moveTo>
                <a:lnTo>
                  <a:pt x="0" y="44"/>
                </a:lnTo>
                <a:lnTo>
                  <a:pt x="18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9007" name="Freeform 47"/>
          <p:cNvSpPr>
            <a:spLocks/>
          </p:cNvSpPr>
          <p:nvPr/>
        </p:nvSpPr>
        <p:spPr bwMode="auto">
          <a:xfrm>
            <a:off x="5576888" y="5757863"/>
            <a:ext cx="42862" cy="34131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9" y="320"/>
              </a:cxn>
              <a:cxn ang="0">
                <a:pos x="0" y="0"/>
              </a:cxn>
            </a:cxnLst>
            <a:rect l="0" t="0" r="r" b="b"/>
            <a:pathLst>
              <a:path w="30" h="321">
                <a:moveTo>
                  <a:pt x="0" y="0"/>
                </a:moveTo>
                <a:lnTo>
                  <a:pt x="29" y="32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9008" name="Freeform 48"/>
          <p:cNvSpPr>
            <a:spLocks/>
          </p:cNvSpPr>
          <p:nvPr/>
        </p:nvSpPr>
        <p:spPr bwMode="auto">
          <a:xfrm>
            <a:off x="5595938" y="6048375"/>
            <a:ext cx="33337" cy="50800"/>
          </a:xfrm>
          <a:custGeom>
            <a:avLst/>
            <a:gdLst/>
            <a:ahLst/>
            <a:cxnLst>
              <a:cxn ang="0">
                <a:pos x="23" y="0"/>
              </a:cxn>
              <a:cxn ang="0">
                <a:pos x="16" y="47"/>
              </a:cxn>
              <a:cxn ang="0">
                <a:pos x="0" y="2"/>
              </a:cxn>
            </a:cxnLst>
            <a:rect l="0" t="0" r="r" b="b"/>
            <a:pathLst>
              <a:path w="24" h="48">
                <a:moveTo>
                  <a:pt x="23" y="0"/>
                </a:moveTo>
                <a:lnTo>
                  <a:pt x="16" y="47"/>
                </a:lnTo>
                <a:lnTo>
                  <a:pt x="0" y="2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9009" name="Freeform 49"/>
          <p:cNvSpPr>
            <a:spLocks/>
          </p:cNvSpPr>
          <p:nvPr/>
        </p:nvSpPr>
        <p:spPr bwMode="auto">
          <a:xfrm flipH="1">
            <a:off x="6019800" y="5715000"/>
            <a:ext cx="206375" cy="3841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0"/>
              </a:cxn>
              <a:cxn ang="0">
                <a:pos x="0" y="0"/>
              </a:cxn>
            </a:cxnLst>
            <a:rect l="0" t="0" r="r" b="b"/>
            <a:pathLst>
              <a:path w="1" h="321">
                <a:moveTo>
                  <a:pt x="0" y="0"/>
                </a:moveTo>
                <a:lnTo>
                  <a:pt x="0" y="32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9010" name="Freeform 50"/>
          <p:cNvSpPr>
            <a:spLocks/>
          </p:cNvSpPr>
          <p:nvPr/>
        </p:nvSpPr>
        <p:spPr bwMode="auto">
          <a:xfrm>
            <a:off x="6215063" y="6048375"/>
            <a:ext cx="33337" cy="50800"/>
          </a:xfrm>
          <a:custGeom>
            <a:avLst/>
            <a:gdLst/>
            <a:ahLst/>
            <a:cxnLst>
              <a:cxn ang="0">
                <a:pos x="23" y="0"/>
              </a:cxn>
              <a:cxn ang="0">
                <a:pos x="12" y="46"/>
              </a:cxn>
              <a:cxn ang="0">
                <a:pos x="0" y="0"/>
              </a:cxn>
            </a:cxnLst>
            <a:rect l="0" t="0" r="r" b="b"/>
            <a:pathLst>
              <a:path w="24" h="47">
                <a:moveTo>
                  <a:pt x="23" y="0"/>
                </a:moveTo>
                <a:lnTo>
                  <a:pt x="12" y="46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9017" name="Freeform 57"/>
          <p:cNvSpPr>
            <a:spLocks/>
          </p:cNvSpPr>
          <p:nvPr/>
        </p:nvSpPr>
        <p:spPr bwMode="auto">
          <a:xfrm>
            <a:off x="7358063" y="5788025"/>
            <a:ext cx="261937" cy="3079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94" y="320"/>
              </a:cxn>
              <a:cxn ang="0">
                <a:pos x="0" y="0"/>
              </a:cxn>
            </a:cxnLst>
            <a:rect l="0" t="0" r="r" b="b"/>
            <a:pathLst>
              <a:path w="295" h="321">
                <a:moveTo>
                  <a:pt x="0" y="0"/>
                </a:moveTo>
                <a:lnTo>
                  <a:pt x="294" y="32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9018" name="Freeform 58"/>
          <p:cNvSpPr>
            <a:spLocks/>
          </p:cNvSpPr>
          <p:nvPr/>
        </p:nvSpPr>
        <p:spPr bwMode="auto">
          <a:xfrm>
            <a:off x="7594600" y="6054725"/>
            <a:ext cx="58738" cy="44450"/>
          </a:xfrm>
          <a:custGeom>
            <a:avLst/>
            <a:gdLst/>
            <a:ahLst/>
            <a:cxnLst>
              <a:cxn ang="0">
                <a:pos x="17" y="0"/>
              </a:cxn>
              <a:cxn ang="0">
                <a:pos x="41" y="42"/>
              </a:cxn>
              <a:cxn ang="0">
                <a:pos x="0" y="16"/>
              </a:cxn>
            </a:cxnLst>
            <a:rect l="0" t="0" r="r" b="b"/>
            <a:pathLst>
              <a:path w="42" h="43">
                <a:moveTo>
                  <a:pt x="17" y="0"/>
                </a:moveTo>
                <a:lnTo>
                  <a:pt x="41" y="42"/>
                </a:lnTo>
                <a:lnTo>
                  <a:pt x="0" y="16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9023" name="Freeform 63"/>
          <p:cNvSpPr>
            <a:spLocks/>
          </p:cNvSpPr>
          <p:nvPr/>
        </p:nvSpPr>
        <p:spPr bwMode="auto">
          <a:xfrm>
            <a:off x="7569200" y="5757863"/>
            <a:ext cx="541338" cy="34131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2" y="320"/>
              </a:cxn>
              <a:cxn ang="0">
                <a:pos x="0" y="0"/>
              </a:cxn>
            </a:cxnLst>
            <a:rect l="0" t="0" r="r" b="b"/>
            <a:pathLst>
              <a:path w="383" h="321">
                <a:moveTo>
                  <a:pt x="0" y="0"/>
                </a:moveTo>
                <a:lnTo>
                  <a:pt x="382" y="32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9024" name="Freeform 64"/>
          <p:cNvSpPr>
            <a:spLocks/>
          </p:cNvSpPr>
          <p:nvPr/>
        </p:nvSpPr>
        <p:spPr bwMode="auto">
          <a:xfrm>
            <a:off x="8048625" y="6056313"/>
            <a:ext cx="61913" cy="42862"/>
          </a:xfrm>
          <a:custGeom>
            <a:avLst/>
            <a:gdLst/>
            <a:ahLst/>
            <a:cxnLst>
              <a:cxn ang="0">
                <a:pos x="15" y="0"/>
              </a:cxn>
              <a:cxn ang="0">
                <a:pos x="43" y="39"/>
              </a:cxn>
              <a:cxn ang="0">
                <a:pos x="0" y="18"/>
              </a:cxn>
            </a:cxnLst>
            <a:rect l="0" t="0" r="r" b="b"/>
            <a:pathLst>
              <a:path w="44" h="40">
                <a:moveTo>
                  <a:pt x="15" y="0"/>
                </a:moveTo>
                <a:lnTo>
                  <a:pt x="43" y="39"/>
                </a:lnTo>
                <a:lnTo>
                  <a:pt x="0" y="18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9025" name="Rectangle 65"/>
          <p:cNvSpPr>
            <a:spLocks noChangeArrowheads="1"/>
          </p:cNvSpPr>
          <p:nvPr/>
        </p:nvSpPr>
        <p:spPr bwMode="auto">
          <a:xfrm>
            <a:off x="7739063" y="5538788"/>
            <a:ext cx="1219200" cy="3016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400">
                <a:solidFill>
                  <a:schemeClr val="accent2"/>
                </a:solidFill>
              </a:rPr>
              <a:t>Data entries</a:t>
            </a:r>
          </a:p>
        </p:txBody>
      </p:sp>
      <p:sp>
        <p:nvSpPr>
          <p:cNvPr id="169026" name="Rectangle 66"/>
          <p:cNvSpPr>
            <a:spLocks noChangeArrowheads="1"/>
          </p:cNvSpPr>
          <p:nvPr/>
        </p:nvSpPr>
        <p:spPr bwMode="auto">
          <a:xfrm>
            <a:off x="7361238" y="6318250"/>
            <a:ext cx="1298575" cy="3016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400"/>
              <a:t>Data Records</a:t>
            </a:r>
          </a:p>
        </p:txBody>
      </p:sp>
      <p:sp>
        <p:nvSpPr>
          <p:cNvPr id="169027" name="Rectangle 67"/>
          <p:cNvSpPr>
            <a:spLocks noChangeArrowheads="1"/>
          </p:cNvSpPr>
          <p:nvPr/>
        </p:nvSpPr>
        <p:spPr bwMode="auto">
          <a:xfrm>
            <a:off x="5432425" y="4267200"/>
            <a:ext cx="212725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>
                <a:solidFill>
                  <a:srgbClr val="CF0E30"/>
                </a:solidFill>
              </a:rPr>
              <a:t>CLUSTERED INDEX</a:t>
            </a:r>
          </a:p>
        </p:txBody>
      </p:sp>
      <p:sp>
        <p:nvSpPr>
          <p:cNvPr id="169028" name="Rectangle 68"/>
          <p:cNvSpPr>
            <a:spLocks noChangeArrowheads="1"/>
          </p:cNvSpPr>
          <p:nvPr/>
        </p:nvSpPr>
        <p:spPr bwMode="auto">
          <a:xfrm>
            <a:off x="2190750" y="5534025"/>
            <a:ext cx="2838450" cy="5778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600">
                <a:solidFill>
                  <a:srgbClr val="CF0E30"/>
                </a:solidFill>
              </a:rPr>
              <a:t>SPARSE INDEX</a:t>
            </a:r>
          </a:p>
          <a:p>
            <a:pPr algn="ctr" eaLnBrk="0" hangingPunct="0"/>
            <a:r>
              <a:rPr lang="en-US" sz="1600">
                <a:solidFill>
                  <a:srgbClr val="CF0E30"/>
                </a:solidFill>
              </a:rPr>
              <a:t>Each entry links to one page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Text Box 2"/>
          <p:cNvSpPr txBox="1">
            <a:spLocks noChangeArrowheads="1"/>
          </p:cNvSpPr>
          <p:nvPr/>
        </p:nvSpPr>
        <p:spPr bwMode="auto">
          <a:xfrm>
            <a:off x="3224213" y="2880023"/>
            <a:ext cx="1659429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latin typeface="+mj-lt"/>
              </a:rPr>
              <a:t>Smith, 40, 3000</a:t>
            </a:r>
          </a:p>
          <a:p>
            <a:r>
              <a:rPr lang="en-US" sz="1800">
                <a:latin typeface="+mj-lt"/>
              </a:rPr>
              <a:t>Jones, 40, 6003</a:t>
            </a:r>
          </a:p>
          <a:p>
            <a:r>
              <a:rPr lang="en-US" sz="1800">
                <a:latin typeface="+mj-lt"/>
              </a:rPr>
              <a:t>Tracy, 40, 5004</a:t>
            </a:r>
          </a:p>
        </p:txBody>
      </p:sp>
      <p:sp>
        <p:nvSpPr>
          <p:cNvPr id="323587" name="Rectangle 3"/>
          <p:cNvSpPr>
            <a:spLocks noChangeArrowheads="1"/>
          </p:cNvSpPr>
          <p:nvPr/>
        </p:nvSpPr>
        <p:spPr bwMode="auto">
          <a:xfrm>
            <a:off x="3159125" y="2891135"/>
            <a:ext cx="2041525" cy="881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323588" name="Line 4"/>
          <p:cNvSpPr>
            <a:spLocks noChangeShapeType="1"/>
          </p:cNvSpPr>
          <p:nvPr/>
        </p:nvSpPr>
        <p:spPr bwMode="auto">
          <a:xfrm>
            <a:off x="3200400" y="3195935"/>
            <a:ext cx="2041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323589" name="Line 5"/>
          <p:cNvSpPr>
            <a:spLocks noChangeShapeType="1"/>
          </p:cNvSpPr>
          <p:nvPr/>
        </p:nvSpPr>
        <p:spPr bwMode="auto">
          <a:xfrm>
            <a:off x="3159125" y="3446760"/>
            <a:ext cx="2041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323590" name="Rectangle 6"/>
          <p:cNvSpPr>
            <a:spLocks noChangeArrowheads="1"/>
          </p:cNvSpPr>
          <p:nvPr/>
        </p:nvSpPr>
        <p:spPr bwMode="auto">
          <a:xfrm>
            <a:off x="3200400" y="4186535"/>
            <a:ext cx="2041525" cy="91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323591" name="Line 7"/>
          <p:cNvSpPr>
            <a:spLocks noChangeShapeType="1"/>
          </p:cNvSpPr>
          <p:nvPr/>
        </p:nvSpPr>
        <p:spPr bwMode="auto">
          <a:xfrm>
            <a:off x="3200400" y="4491335"/>
            <a:ext cx="2041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323592" name="Line 8"/>
          <p:cNvSpPr>
            <a:spLocks noChangeShapeType="1"/>
          </p:cNvSpPr>
          <p:nvPr/>
        </p:nvSpPr>
        <p:spPr bwMode="auto">
          <a:xfrm>
            <a:off x="3200400" y="4796135"/>
            <a:ext cx="2041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323593" name="Rectangle 9"/>
          <p:cNvSpPr>
            <a:spLocks noChangeArrowheads="1"/>
          </p:cNvSpPr>
          <p:nvPr/>
        </p:nvSpPr>
        <p:spPr bwMode="auto">
          <a:xfrm>
            <a:off x="3082925" y="5450185"/>
            <a:ext cx="2041525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323594" name="Line 10"/>
          <p:cNvSpPr>
            <a:spLocks noChangeShapeType="1"/>
          </p:cNvSpPr>
          <p:nvPr/>
        </p:nvSpPr>
        <p:spPr bwMode="auto">
          <a:xfrm>
            <a:off x="3048000" y="5678785"/>
            <a:ext cx="2041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323595" name="Rectangle 11"/>
          <p:cNvSpPr>
            <a:spLocks noChangeArrowheads="1"/>
          </p:cNvSpPr>
          <p:nvPr/>
        </p:nvSpPr>
        <p:spPr bwMode="auto">
          <a:xfrm>
            <a:off x="3027363" y="2738735"/>
            <a:ext cx="2305050" cy="1143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323596" name="Oval 12"/>
          <p:cNvSpPr>
            <a:spLocks noChangeArrowheads="1"/>
          </p:cNvSpPr>
          <p:nvPr/>
        </p:nvSpPr>
        <p:spPr bwMode="auto">
          <a:xfrm>
            <a:off x="1050925" y="3642023"/>
            <a:ext cx="592138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323597" name="Text Box 13"/>
          <p:cNvSpPr txBox="1">
            <a:spLocks noChangeArrowheads="1"/>
          </p:cNvSpPr>
          <p:nvPr/>
        </p:nvSpPr>
        <p:spPr bwMode="auto">
          <a:xfrm>
            <a:off x="1116013" y="3643610"/>
            <a:ext cx="4968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latin typeface="+mj-lt"/>
              </a:rPr>
              <a:t>h1</a:t>
            </a:r>
          </a:p>
        </p:txBody>
      </p:sp>
      <p:sp>
        <p:nvSpPr>
          <p:cNvPr id="323598" name="Line 14"/>
          <p:cNvSpPr>
            <a:spLocks noChangeShapeType="1"/>
          </p:cNvSpPr>
          <p:nvPr/>
        </p:nvSpPr>
        <p:spPr bwMode="auto">
          <a:xfrm flipV="1">
            <a:off x="1577975" y="3054648"/>
            <a:ext cx="1382713" cy="65246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323599" name="Line 15"/>
          <p:cNvSpPr>
            <a:spLocks noChangeShapeType="1"/>
          </p:cNvSpPr>
          <p:nvPr/>
        </p:nvSpPr>
        <p:spPr bwMode="auto">
          <a:xfrm>
            <a:off x="1643063" y="3903960"/>
            <a:ext cx="1404937" cy="2825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323600" name="Line 16"/>
          <p:cNvSpPr>
            <a:spLocks noChangeShapeType="1"/>
          </p:cNvSpPr>
          <p:nvPr/>
        </p:nvSpPr>
        <p:spPr bwMode="auto">
          <a:xfrm>
            <a:off x="1511300" y="4099223"/>
            <a:ext cx="1449388" cy="12414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323601" name="Line 17"/>
          <p:cNvSpPr>
            <a:spLocks noChangeShapeType="1"/>
          </p:cNvSpPr>
          <p:nvPr/>
        </p:nvSpPr>
        <p:spPr bwMode="auto">
          <a:xfrm>
            <a:off x="523875" y="3903960"/>
            <a:ext cx="460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323602" name="Text Box 18"/>
          <p:cNvSpPr txBox="1">
            <a:spLocks noChangeArrowheads="1"/>
          </p:cNvSpPr>
          <p:nvPr/>
        </p:nvSpPr>
        <p:spPr bwMode="auto">
          <a:xfrm>
            <a:off x="457200" y="3445173"/>
            <a:ext cx="61106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latin typeface="+mj-lt"/>
              </a:rPr>
              <a:t>age</a:t>
            </a:r>
          </a:p>
        </p:txBody>
      </p:sp>
      <p:sp>
        <p:nvSpPr>
          <p:cNvPr id="323603" name="Rectangle 19"/>
          <p:cNvSpPr>
            <a:spLocks noChangeArrowheads="1"/>
          </p:cNvSpPr>
          <p:nvPr/>
        </p:nvSpPr>
        <p:spPr bwMode="auto">
          <a:xfrm>
            <a:off x="1371600" y="2891135"/>
            <a:ext cx="111120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h(age)=0</a:t>
            </a:r>
          </a:p>
        </p:txBody>
      </p:sp>
      <p:sp>
        <p:nvSpPr>
          <p:cNvPr id="323604" name="Rectangle 20"/>
          <p:cNvSpPr>
            <a:spLocks noChangeArrowheads="1"/>
          </p:cNvSpPr>
          <p:nvPr/>
        </p:nvSpPr>
        <p:spPr bwMode="auto">
          <a:xfrm>
            <a:off x="1774825" y="3637260"/>
            <a:ext cx="111120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h(age)=1</a:t>
            </a:r>
          </a:p>
        </p:txBody>
      </p:sp>
      <p:sp>
        <p:nvSpPr>
          <p:cNvPr id="323605" name="Rectangle 21"/>
          <p:cNvSpPr>
            <a:spLocks noChangeArrowheads="1"/>
          </p:cNvSpPr>
          <p:nvPr/>
        </p:nvSpPr>
        <p:spPr bwMode="auto">
          <a:xfrm>
            <a:off x="1377950" y="4881860"/>
            <a:ext cx="111120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+mj-lt"/>
              </a:rPr>
              <a:t>h(age)=9</a:t>
            </a:r>
          </a:p>
        </p:txBody>
      </p:sp>
      <p:sp>
        <p:nvSpPr>
          <p:cNvPr id="323606" name="Text Box 22"/>
          <p:cNvSpPr txBox="1">
            <a:spLocks noChangeArrowheads="1"/>
          </p:cNvSpPr>
          <p:nvPr/>
        </p:nvSpPr>
        <p:spPr bwMode="auto">
          <a:xfrm>
            <a:off x="2701925" y="6167735"/>
            <a:ext cx="248177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latin typeface="+mj-lt"/>
              </a:rPr>
              <a:t>File hashed on age</a:t>
            </a:r>
          </a:p>
        </p:txBody>
      </p:sp>
      <p:sp>
        <p:nvSpPr>
          <p:cNvPr id="323607" name="Rectangle 23"/>
          <p:cNvSpPr>
            <a:spLocks noChangeArrowheads="1"/>
          </p:cNvSpPr>
          <p:nvPr/>
        </p:nvSpPr>
        <p:spPr bwMode="auto">
          <a:xfrm>
            <a:off x="304800" y="990600"/>
            <a:ext cx="800100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800100" lvl="1" indent="-342900">
              <a:spcBef>
                <a:spcPct val="50000"/>
              </a:spcBef>
              <a:buFont typeface="Arial"/>
              <a:buChar char="•"/>
            </a:pPr>
            <a:r>
              <a:rPr lang="en-US" dirty="0">
                <a:latin typeface="+mj-lt"/>
              </a:rPr>
              <a:t>File is a collection of </a:t>
            </a:r>
            <a:r>
              <a:rPr lang="en-US" i="1" u="sng" dirty="0">
                <a:solidFill>
                  <a:schemeClr val="accent2"/>
                </a:solidFill>
                <a:latin typeface="+mj-lt"/>
              </a:rPr>
              <a:t>buckets</a:t>
            </a:r>
            <a:r>
              <a:rPr lang="en-US" i="1" dirty="0">
                <a:solidFill>
                  <a:schemeClr val="accent2"/>
                </a:solidFill>
                <a:latin typeface="+mj-lt"/>
              </a:rPr>
              <a:t>. </a:t>
            </a:r>
          </a:p>
          <a:p>
            <a:pPr marL="800100" lvl="1" indent="-342900">
              <a:spcBef>
                <a:spcPct val="50000"/>
              </a:spcBef>
              <a:buFont typeface="Arial"/>
              <a:buChar char="•"/>
            </a:pPr>
            <a:r>
              <a:rPr lang="en-US" dirty="0">
                <a:latin typeface="+mj-lt"/>
              </a:rPr>
              <a:t>Bucket = </a:t>
            </a:r>
            <a:r>
              <a:rPr lang="en-US" i="1" dirty="0">
                <a:solidFill>
                  <a:schemeClr val="accent2"/>
                </a:solidFill>
                <a:latin typeface="+mj-lt"/>
              </a:rPr>
              <a:t>primary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 page</a:t>
            </a:r>
            <a:r>
              <a:rPr lang="en-US" dirty="0">
                <a:latin typeface="+mj-lt"/>
              </a:rPr>
              <a:t> plus zero or more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i="1" dirty="0">
                <a:solidFill>
                  <a:schemeClr val="accent2"/>
                </a:solidFill>
                <a:latin typeface="+mj-lt"/>
              </a:rPr>
              <a:t>overflow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 pages</a:t>
            </a:r>
            <a:r>
              <a:rPr lang="en-US" dirty="0">
                <a:latin typeface="+mj-lt"/>
              </a:rPr>
              <a:t>.</a:t>
            </a:r>
          </a:p>
          <a:p>
            <a:pPr marL="800100" lvl="1" indent="-342900">
              <a:spcBef>
                <a:spcPct val="50000"/>
              </a:spcBef>
              <a:buFont typeface="Arial"/>
              <a:buChar char="•"/>
            </a:pPr>
            <a:r>
              <a:rPr lang="en-US" dirty="0">
                <a:solidFill>
                  <a:schemeClr val="accent2"/>
                </a:solidFill>
                <a:latin typeface="+mj-lt"/>
              </a:rPr>
              <a:t>Hashing function</a:t>
            </a:r>
            <a:r>
              <a:rPr lang="en-US" b="1" dirty="0">
                <a:solidFill>
                  <a:schemeClr val="accent2"/>
                </a:solidFill>
                <a:latin typeface="+mj-lt"/>
              </a:rPr>
              <a:t> h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:  </a:t>
            </a:r>
            <a:r>
              <a:rPr lang="en-US" b="1" dirty="0">
                <a:latin typeface="+mj-lt"/>
              </a:rPr>
              <a:t>h</a:t>
            </a:r>
            <a:r>
              <a:rPr lang="en-US" dirty="0">
                <a:latin typeface="+mj-lt"/>
              </a:rPr>
              <a:t>(</a:t>
            </a:r>
            <a:r>
              <a:rPr lang="en-US" i="1" dirty="0">
                <a:latin typeface="+mj-lt"/>
              </a:rPr>
              <a:t>r</a:t>
            </a:r>
            <a:r>
              <a:rPr lang="en-US" dirty="0">
                <a:latin typeface="+mj-lt"/>
              </a:rPr>
              <a:t>) = bucket in which record </a:t>
            </a:r>
            <a:r>
              <a:rPr lang="en-US" i="1" dirty="0">
                <a:latin typeface="+mj-lt"/>
              </a:rPr>
              <a:t>r</a:t>
            </a:r>
            <a:r>
              <a:rPr lang="en-US" dirty="0">
                <a:latin typeface="+mj-lt"/>
              </a:rPr>
              <a:t> belongs. </a:t>
            </a:r>
            <a:r>
              <a:rPr lang="en-US" b="1" dirty="0">
                <a:latin typeface="+mj-lt"/>
              </a:rPr>
              <a:t>h</a:t>
            </a:r>
            <a:r>
              <a:rPr lang="en-US" dirty="0">
                <a:latin typeface="+mj-lt"/>
              </a:rPr>
              <a:t> looks at only some of the fields of </a:t>
            </a:r>
            <a:r>
              <a:rPr lang="en-US" i="1" dirty="0">
                <a:latin typeface="+mj-lt"/>
              </a:rPr>
              <a:t>r</a:t>
            </a:r>
            <a:r>
              <a:rPr lang="en-US" dirty="0">
                <a:latin typeface="+mj-lt"/>
              </a:rPr>
              <a:t>, called the </a:t>
            </a:r>
            <a:r>
              <a:rPr lang="en-US" i="1" dirty="0">
                <a:solidFill>
                  <a:schemeClr val="accent2"/>
                </a:solidFill>
                <a:latin typeface="+mj-lt"/>
              </a:rPr>
              <a:t>search fields</a:t>
            </a:r>
            <a:r>
              <a:rPr lang="en-US" i="1" dirty="0">
                <a:latin typeface="+mj-lt"/>
              </a:rPr>
              <a:t>.</a:t>
            </a:r>
          </a:p>
        </p:txBody>
      </p:sp>
      <p:sp>
        <p:nvSpPr>
          <p:cNvPr id="323608" name="Text Box 24"/>
          <p:cNvSpPr txBox="1">
            <a:spLocks noChangeArrowheads="1"/>
          </p:cNvSpPr>
          <p:nvPr/>
        </p:nvSpPr>
        <p:spPr bwMode="auto">
          <a:xfrm>
            <a:off x="939997" y="216398"/>
            <a:ext cx="75296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dirty="0">
                <a:latin typeface="+mj-lt"/>
              </a:rPr>
              <a:t>Hashed file (clustered based on hash value)</a:t>
            </a:r>
          </a:p>
        </p:txBody>
      </p:sp>
      <p:sp>
        <p:nvSpPr>
          <p:cNvPr id="323609" name="Line 25"/>
          <p:cNvSpPr>
            <a:spLocks noChangeShapeType="1"/>
          </p:cNvSpPr>
          <p:nvPr/>
        </p:nvSpPr>
        <p:spPr bwMode="auto">
          <a:xfrm>
            <a:off x="5105400" y="2967335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323610" name="Text Box 26"/>
          <p:cNvSpPr txBox="1">
            <a:spLocks noChangeArrowheads="1"/>
          </p:cNvSpPr>
          <p:nvPr/>
        </p:nvSpPr>
        <p:spPr bwMode="auto">
          <a:xfrm>
            <a:off x="5911850" y="2903835"/>
            <a:ext cx="146065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latin typeface="+mj-lt"/>
              </a:rPr>
              <a:t>Doug, 20, 3800</a:t>
            </a:r>
          </a:p>
        </p:txBody>
      </p:sp>
      <p:sp>
        <p:nvSpPr>
          <p:cNvPr id="323611" name="Rectangle 27"/>
          <p:cNvSpPr>
            <a:spLocks noChangeArrowheads="1"/>
          </p:cNvSpPr>
          <p:nvPr/>
        </p:nvSpPr>
        <p:spPr bwMode="auto">
          <a:xfrm>
            <a:off x="5846763" y="2891135"/>
            <a:ext cx="2041525" cy="881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323612" name="Line 28"/>
          <p:cNvSpPr>
            <a:spLocks noChangeShapeType="1"/>
          </p:cNvSpPr>
          <p:nvPr/>
        </p:nvSpPr>
        <p:spPr bwMode="auto">
          <a:xfrm>
            <a:off x="5867400" y="3195935"/>
            <a:ext cx="2041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323613" name="Line 29"/>
          <p:cNvSpPr>
            <a:spLocks noChangeShapeType="1"/>
          </p:cNvSpPr>
          <p:nvPr/>
        </p:nvSpPr>
        <p:spPr bwMode="auto">
          <a:xfrm>
            <a:off x="5846763" y="3446760"/>
            <a:ext cx="2041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323614" name="Rectangle 30"/>
          <p:cNvSpPr>
            <a:spLocks noChangeArrowheads="1"/>
          </p:cNvSpPr>
          <p:nvPr/>
        </p:nvSpPr>
        <p:spPr bwMode="auto">
          <a:xfrm>
            <a:off x="5715000" y="2738735"/>
            <a:ext cx="230505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323615" name="Text Box 31"/>
          <p:cNvSpPr txBox="1">
            <a:spLocks noChangeArrowheads="1"/>
          </p:cNvSpPr>
          <p:nvPr/>
        </p:nvSpPr>
        <p:spPr bwMode="auto">
          <a:xfrm>
            <a:off x="3200400" y="4184948"/>
            <a:ext cx="182396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latin typeface="+mj-lt"/>
              </a:rPr>
              <a:t>Ashby, 21,3000</a:t>
            </a:r>
          </a:p>
          <a:p>
            <a:r>
              <a:rPr lang="en-US" sz="1800">
                <a:latin typeface="+mj-lt"/>
              </a:rPr>
              <a:t>Basu, 31, 4003</a:t>
            </a:r>
          </a:p>
          <a:p>
            <a:r>
              <a:rPr lang="en-US" sz="1800">
                <a:latin typeface="+mj-lt"/>
              </a:rPr>
              <a:t>Bristow, 21, 2007</a:t>
            </a:r>
          </a:p>
        </p:txBody>
      </p:sp>
      <p:sp>
        <p:nvSpPr>
          <p:cNvPr id="323616" name="Text Box 32"/>
          <p:cNvSpPr txBox="1">
            <a:spLocks noChangeArrowheads="1"/>
          </p:cNvSpPr>
          <p:nvPr/>
        </p:nvSpPr>
        <p:spPr bwMode="auto">
          <a:xfrm>
            <a:off x="3200400" y="5373985"/>
            <a:ext cx="181331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latin typeface="+mj-lt"/>
              </a:rPr>
              <a:t>Class, 59, 5004</a:t>
            </a:r>
          </a:p>
          <a:p>
            <a:r>
              <a:rPr lang="en-US" sz="1800">
                <a:latin typeface="+mj-lt"/>
              </a:rPr>
              <a:t>Daniels, 29, 6003</a:t>
            </a:r>
          </a:p>
        </p:txBody>
      </p:sp>
      <p:sp>
        <p:nvSpPr>
          <p:cNvPr id="323617" name="Rectangle 33"/>
          <p:cNvSpPr>
            <a:spLocks noChangeArrowheads="1"/>
          </p:cNvSpPr>
          <p:nvPr/>
        </p:nvSpPr>
        <p:spPr bwMode="auto">
          <a:xfrm>
            <a:off x="3048000" y="4034135"/>
            <a:ext cx="2305050" cy="1143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323618" name="Rectangle 34"/>
          <p:cNvSpPr>
            <a:spLocks noChangeArrowheads="1"/>
          </p:cNvSpPr>
          <p:nvPr/>
        </p:nvSpPr>
        <p:spPr bwMode="auto">
          <a:xfrm>
            <a:off x="2971800" y="5329535"/>
            <a:ext cx="2305050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323619" name="Rectangle 35"/>
          <p:cNvSpPr>
            <a:spLocks noChangeArrowheads="1"/>
          </p:cNvSpPr>
          <p:nvPr/>
        </p:nvSpPr>
        <p:spPr bwMode="auto">
          <a:xfrm>
            <a:off x="5777999" y="4429450"/>
            <a:ext cx="172835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  <a:latin typeface="+mj-lt"/>
              </a:rPr>
              <a:t>overflow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 pages</a:t>
            </a:r>
          </a:p>
        </p:txBody>
      </p:sp>
      <p:sp>
        <p:nvSpPr>
          <p:cNvPr id="323620" name="Line 36"/>
          <p:cNvSpPr>
            <a:spLocks noChangeShapeType="1"/>
          </p:cNvSpPr>
          <p:nvPr/>
        </p:nvSpPr>
        <p:spPr bwMode="auto">
          <a:xfrm flipV="1">
            <a:off x="6675851" y="4018259"/>
            <a:ext cx="152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323621" name="Text Box 37"/>
          <p:cNvSpPr txBox="1">
            <a:spLocks noChangeArrowheads="1"/>
          </p:cNvSpPr>
          <p:nvPr/>
        </p:nvSpPr>
        <p:spPr bwMode="auto">
          <a:xfrm>
            <a:off x="311896" y="5550128"/>
            <a:ext cx="247074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j-lt"/>
              </a:rPr>
              <a:t>Efficiency depends on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  <a:latin typeface="+mj-lt"/>
              </a:rPr>
              <a:t>Hash function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  <a:latin typeface="+mj-lt"/>
              </a:rPr>
              <a:t>Data skew factor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3E3E28-5275-D640-BA73-1AB4A7342986}"/>
              </a:ext>
            </a:extLst>
          </p:cNvPr>
          <p:cNvSpPr txBox="1"/>
          <p:nvPr/>
        </p:nvSpPr>
        <p:spPr>
          <a:xfrm>
            <a:off x="5588474" y="5138711"/>
            <a:ext cx="3409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Cost = the number of pages in bucket with the corresponding hash value</a:t>
            </a:r>
          </a:p>
        </p:txBody>
      </p:sp>
    </p:spTree>
    <p:extLst>
      <p:ext uri="{BB962C8B-B14F-4D97-AF65-F5344CB8AC3E}">
        <p14:creationId xmlns:p14="http://schemas.microsoft.com/office/powerpoint/2010/main" val="2237309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228600"/>
            <a:ext cx="4114800" cy="685800"/>
          </a:xfrm>
        </p:spPr>
        <p:txBody>
          <a:bodyPr/>
          <a:lstStyle/>
          <a:p>
            <a:r>
              <a:rPr lang="en-US" sz="3600" dirty="0">
                <a:latin typeface="+mn-lt"/>
              </a:rPr>
              <a:t>Hash-based Index</a:t>
            </a:r>
          </a:p>
        </p:txBody>
      </p:sp>
      <p:graphicFrame>
        <p:nvGraphicFramePr>
          <p:cNvPr id="17510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3723458"/>
              </p:ext>
            </p:extLst>
          </p:nvPr>
        </p:nvGraphicFramePr>
        <p:xfrm>
          <a:off x="5562600" y="228600"/>
          <a:ext cx="2495550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316" name="Equation" r:id="rId4" imgW="799920" imgH="228600" progId="">
                  <p:embed/>
                </p:oleObj>
              </mc:Choice>
              <mc:Fallback>
                <p:oleObj name="Equation" r:id="rId4" imgW="799920" imgH="2286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228600"/>
                        <a:ext cx="2495550" cy="714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65"/>
          <p:cNvSpPr>
            <a:spLocks noChangeArrowheads="1"/>
          </p:cNvSpPr>
          <p:nvPr/>
        </p:nvSpPr>
        <p:spPr bwMode="auto">
          <a:xfrm>
            <a:off x="1828800" y="3381375"/>
            <a:ext cx="11461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 dirty="0"/>
              <a:t>Data File</a:t>
            </a:r>
          </a:p>
        </p:txBody>
      </p:sp>
      <p:grpSp>
        <p:nvGrpSpPr>
          <p:cNvPr id="7" name="Group 78"/>
          <p:cNvGrpSpPr>
            <a:grpSpLocks/>
          </p:cNvGrpSpPr>
          <p:nvPr/>
        </p:nvGrpSpPr>
        <p:grpSpPr bwMode="auto">
          <a:xfrm>
            <a:off x="5665285" y="2227263"/>
            <a:ext cx="915987" cy="2378075"/>
            <a:chOff x="4391" y="854"/>
            <a:chExt cx="458" cy="1402"/>
          </a:xfrm>
        </p:grpSpPr>
        <p:sp>
          <p:nvSpPr>
            <p:cNvPr id="8" name="Freeform 15"/>
            <p:cNvSpPr>
              <a:spLocks/>
            </p:cNvSpPr>
            <p:nvPr/>
          </p:nvSpPr>
          <p:spPr bwMode="auto">
            <a:xfrm>
              <a:off x="4426" y="893"/>
              <a:ext cx="372" cy="595"/>
            </a:xfrm>
            <a:custGeom>
              <a:avLst/>
              <a:gdLst/>
              <a:ahLst/>
              <a:cxnLst>
                <a:cxn ang="0">
                  <a:pos x="0" y="594"/>
                </a:cxn>
                <a:cxn ang="0">
                  <a:pos x="0" y="0"/>
                </a:cxn>
                <a:cxn ang="0">
                  <a:pos x="371" y="0"/>
                </a:cxn>
                <a:cxn ang="0">
                  <a:pos x="371" y="594"/>
                </a:cxn>
                <a:cxn ang="0">
                  <a:pos x="0" y="594"/>
                </a:cxn>
              </a:cxnLst>
              <a:rect l="0" t="0" r="r" b="b"/>
              <a:pathLst>
                <a:path w="372" h="595">
                  <a:moveTo>
                    <a:pt x="0" y="594"/>
                  </a:moveTo>
                  <a:lnTo>
                    <a:pt x="0" y="0"/>
                  </a:lnTo>
                  <a:lnTo>
                    <a:pt x="371" y="0"/>
                  </a:lnTo>
                  <a:lnTo>
                    <a:pt x="371" y="594"/>
                  </a:lnTo>
                  <a:lnTo>
                    <a:pt x="0" y="594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16"/>
            <p:cNvSpPr>
              <a:spLocks/>
            </p:cNvSpPr>
            <p:nvPr/>
          </p:nvSpPr>
          <p:spPr bwMode="auto">
            <a:xfrm>
              <a:off x="4426" y="1041"/>
              <a:ext cx="372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71" y="0"/>
                </a:cxn>
                <a:cxn ang="0">
                  <a:pos x="0" y="0"/>
                </a:cxn>
              </a:cxnLst>
              <a:rect l="0" t="0" r="r" b="b"/>
              <a:pathLst>
                <a:path w="372" h="1">
                  <a:moveTo>
                    <a:pt x="0" y="0"/>
                  </a:moveTo>
                  <a:lnTo>
                    <a:pt x="371" y="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7"/>
            <p:cNvSpPr>
              <a:spLocks/>
            </p:cNvSpPr>
            <p:nvPr/>
          </p:nvSpPr>
          <p:spPr bwMode="auto">
            <a:xfrm>
              <a:off x="4426" y="1190"/>
              <a:ext cx="372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71" y="0"/>
                </a:cxn>
                <a:cxn ang="0">
                  <a:pos x="0" y="0"/>
                </a:cxn>
              </a:cxnLst>
              <a:rect l="0" t="0" r="r" b="b"/>
              <a:pathLst>
                <a:path w="372" h="1">
                  <a:moveTo>
                    <a:pt x="0" y="0"/>
                  </a:moveTo>
                  <a:lnTo>
                    <a:pt x="371" y="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auto">
            <a:xfrm>
              <a:off x="4426" y="1338"/>
              <a:ext cx="372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71" y="0"/>
                </a:cxn>
                <a:cxn ang="0">
                  <a:pos x="0" y="0"/>
                </a:cxn>
              </a:cxnLst>
              <a:rect l="0" t="0" r="r" b="b"/>
              <a:pathLst>
                <a:path w="372" h="1">
                  <a:moveTo>
                    <a:pt x="0" y="0"/>
                  </a:moveTo>
                  <a:lnTo>
                    <a:pt x="371" y="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9"/>
            <p:cNvSpPr>
              <a:spLocks/>
            </p:cNvSpPr>
            <p:nvPr/>
          </p:nvSpPr>
          <p:spPr bwMode="auto">
            <a:xfrm>
              <a:off x="4431" y="1630"/>
              <a:ext cx="372" cy="593"/>
            </a:xfrm>
            <a:custGeom>
              <a:avLst/>
              <a:gdLst/>
              <a:ahLst/>
              <a:cxnLst>
                <a:cxn ang="0">
                  <a:pos x="0" y="592"/>
                </a:cxn>
                <a:cxn ang="0">
                  <a:pos x="0" y="0"/>
                </a:cxn>
                <a:cxn ang="0">
                  <a:pos x="371" y="0"/>
                </a:cxn>
                <a:cxn ang="0">
                  <a:pos x="371" y="592"/>
                </a:cxn>
                <a:cxn ang="0">
                  <a:pos x="0" y="592"/>
                </a:cxn>
              </a:cxnLst>
              <a:rect l="0" t="0" r="r" b="b"/>
              <a:pathLst>
                <a:path w="372" h="593">
                  <a:moveTo>
                    <a:pt x="0" y="592"/>
                  </a:moveTo>
                  <a:lnTo>
                    <a:pt x="0" y="0"/>
                  </a:lnTo>
                  <a:lnTo>
                    <a:pt x="371" y="0"/>
                  </a:lnTo>
                  <a:lnTo>
                    <a:pt x="371" y="592"/>
                  </a:lnTo>
                  <a:lnTo>
                    <a:pt x="0" y="59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20"/>
            <p:cNvSpPr>
              <a:spLocks/>
            </p:cNvSpPr>
            <p:nvPr/>
          </p:nvSpPr>
          <p:spPr bwMode="auto">
            <a:xfrm>
              <a:off x="4431" y="1778"/>
              <a:ext cx="372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71" y="0"/>
                </a:cxn>
                <a:cxn ang="0">
                  <a:pos x="0" y="0"/>
                </a:cxn>
              </a:cxnLst>
              <a:rect l="0" t="0" r="r" b="b"/>
              <a:pathLst>
                <a:path w="372" h="1">
                  <a:moveTo>
                    <a:pt x="0" y="0"/>
                  </a:moveTo>
                  <a:lnTo>
                    <a:pt x="371" y="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21"/>
            <p:cNvSpPr>
              <a:spLocks/>
            </p:cNvSpPr>
            <p:nvPr/>
          </p:nvSpPr>
          <p:spPr bwMode="auto">
            <a:xfrm>
              <a:off x="4431" y="1926"/>
              <a:ext cx="372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71" y="0"/>
                </a:cxn>
                <a:cxn ang="0">
                  <a:pos x="0" y="0"/>
                </a:cxn>
              </a:cxnLst>
              <a:rect l="0" t="0" r="r" b="b"/>
              <a:pathLst>
                <a:path w="372" h="1">
                  <a:moveTo>
                    <a:pt x="0" y="0"/>
                  </a:moveTo>
                  <a:lnTo>
                    <a:pt x="371" y="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22"/>
            <p:cNvSpPr>
              <a:spLocks/>
            </p:cNvSpPr>
            <p:nvPr/>
          </p:nvSpPr>
          <p:spPr bwMode="auto">
            <a:xfrm>
              <a:off x="4431" y="2074"/>
              <a:ext cx="372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71" y="0"/>
                </a:cxn>
                <a:cxn ang="0">
                  <a:pos x="0" y="0"/>
                </a:cxn>
              </a:cxnLst>
              <a:rect l="0" t="0" r="r" b="b"/>
              <a:pathLst>
                <a:path w="372" h="1">
                  <a:moveTo>
                    <a:pt x="0" y="0"/>
                  </a:moveTo>
                  <a:lnTo>
                    <a:pt x="371" y="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25"/>
            <p:cNvSpPr>
              <a:spLocks/>
            </p:cNvSpPr>
            <p:nvPr/>
          </p:nvSpPr>
          <p:spPr bwMode="auto">
            <a:xfrm>
              <a:off x="4391" y="854"/>
              <a:ext cx="439" cy="1402"/>
            </a:xfrm>
            <a:custGeom>
              <a:avLst/>
              <a:gdLst/>
              <a:ahLst/>
              <a:cxnLst>
                <a:cxn ang="0">
                  <a:pos x="0" y="1401"/>
                </a:cxn>
                <a:cxn ang="0">
                  <a:pos x="0" y="0"/>
                </a:cxn>
                <a:cxn ang="0">
                  <a:pos x="438" y="0"/>
                </a:cxn>
                <a:cxn ang="0">
                  <a:pos x="438" y="1401"/>
                </a:cxn>
                <a:cxn ang="0">
                  <a:pos x="0" y="1401"/>
                </a:cxn>
              </a:cxnLst>
              <a:rect l="0" t="0" r="r" b="b"/>
              <a:pathLst>
                <a:path w="439" h="1402">
                  <a:moveTo>
                    <a:pt x="0" y="1401"/>
                  </a:moveTo>
                  <a:lnTo>
                    <a:pt x="0" y="0"/>
                  </a:lnTo>
                  <a:lnTo>
                    <a:pt x="438" y="0"/>
                  </a:lnTo>
                  <a:lnTo>
                    <a:pt x="438" y="1401"/>
                  </a:lnTo>
                  <a:lnTo>
                    <a:pt x="0" y="1401"/>
                  </a:lnTo>
                </a:path>
              </a:pathLst>
            </a:custGeom>
            <a:noFill/>
            <a:ln w="12700" cap="rnd" cmpd="sng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Rectangle 55"/>
            <p:cNvSpPr>
              <a:spLocks noChangeArrowheads="1"/>
            </p:cNvSpPr>
            <p:nvPr/>
          </p:nvSpPr>
          <p:spPr bwMode="auto">
            <a:xfrm>
              <a:off x="4556" y="898"/>
              <a:ext cx="287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400" b="1">
                  <a:solidFill>
                    <a:srgbClr val="000000"/>
                  </a:solidFill>
                  <a:latin typeface="Arial" pitchFamily="34" charset="0"/>
                </a:rPr>
                <a:t>3000</a:t>
              </a:r>
            </a:p>
          </p:txBody>
        </p:sp>
        <p:sp>
          <p:nvSpPr>
            <p:cNvPr id="18" name="Rectangle 56"/>
            <p:cNvSpPr>
              <a:spLocks noChangeArrowheads="1"/>
            </p:cNvSpPr>
            <p:nvPr/>
          </p:nvSpPr>
          <p:spPr bwMode="auto">
            <a:xfrm>
              <a:off x="4562" y="1055"/>
              <a:ext cx="287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400" b="1">
                  <a:solidFill>
                    <a:srgbClr val="000000"/>
                  </a:solidFill>
                  <a:latin typeface="Arial" pitchFamily="34" charset="0"/>
                </a:rPr>
                <a:t>3000</a:t>
              </a:r>
            </a:p>
          </p:txBody>
        </p:sp>
        <p:sp>
          <p:nvSpPr>
            <p:cNvPr id="19" name="Rectangle 57"/>
            <p:cNvSpPr>
              <a:spLocks noChangeArrowheads="1"/>
            </p:cNvSpPr>
            <p:nvPr/>
          </p:nvSpPr>
          <p:spPr bwMode="auto">
            <a:xfrm>
              <a:off x="4560" y="1202"/>
              <a:ext cx="287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400" b="1">
                  <a:solidFill>
                    <a:srgbClr val="000000"/>
                  </a:solidFill>
                  <a:latin typeface="Arial" pitchFamily="34" charset="0"/>
                </a:rPr>
                <a:t>5004</a:t>
              </a:r>
            </a:p>
          </p:txBody>
        </p:sp>
        <p:sp>
          <p:nvSpPr>
            <p:cNvPr id="20" name="Rectangle 58"/>
            <p:cNvSpPr>
              <a:spLocks noChangeArrowheads="1"/>
            </p:cNvSpPr>
            <p:nvPr/>
          </p:nvSpPr>
          <p:spPr bwMode="auto">
            <a:xfrm>
              <a:off x="4563" y="1656"/>
              <a:ext cx="259" cy="16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200" b="1">
                  <a:solidFill>
                    <a:srgbClr val="000000"/>
                  </a:solidFill>
                  <a:latin typeface="Arial" pitchFamily="34" charset="0"/>
                </a:rPr>
                <a:t>4003</a:t>
              </a:r>
            </a:p>
          </p:txBody>
        </p:sp>
        <p:sp>
          <p:nvSpPr>
            <p:cNvPr id="21" name="Rectangle 59"/>
            <p:cNvSpPr>
              <a:spLocks noChangeArrowheads="1"/>
            </p:cNvSpPr>
            <p:nvPr/>
          </p:nvSpPr>
          <p:spPr bwMode="auto">
            <a:xfrm>
              <a:off x="4567" y="1788"/>
              <a:ext cx="259" cy="16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200" b="1">
                  <a:solidFill>
                    <a:srgbClr val="000000"/>
                  </a:solidFill>
                  <a:latin typeface="Arial" pitchFamily="34" charset="0"/>
                </a:rPr>
                <a:t>2007</a:t>
              </a:r>
            </a:p>
          </p:txBody>
        </p:sp>
        <p:sp>
          <p:nvSpPr>
            <p:cNvPr id="22" name="Rectangle 60"/>
            <p:cNvSpPr>
              <a:spLocks noChangeArrowheads="1"/>
            </p:cNvSpPr>
            <p:nvPr/>
          </p:nvSpPr>
          <p:spPr bwMode="auto">
            <a:xfrm>
              <a:off x="4566" y="1940"/>
              <a:ext cx="258" cy="16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200" b="1">
                  <a:solidFill>
                    <a:srgbClr val="000000"/>
                  </a:solidFill>
                  <a:latin typeface="Arial" pitchFamily="34" charset="0"/>
                </a:rPr>
                <a:t>6003</a:t>
              </a:r>
            </a:p>
          </p:txBody>
        </p:sp>
        <p:sp>
          <p:nvSpPr>
            <p:cNvPr id="23" name="Rectangle 61"/>
            <p:cNvSpPr>
              <a:spLocks noChangeArrowheads="1"/>
            </p:cNvSpPr>
            <p:nvPr/>
          </p:nvSpPr>
          <p:spPr bwMode="auto">
            <a:xfrm>
              <a:off x="4571" y="2086"/>
              <a:ext cx="259" cy="16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200" b="1">
                  <a:solidFill>
                    <a:srgbClr val="000000"/>
                  </a:solidFill>
                  <a:latin typeface="Arial" pitchFamily="34" charset="0"/>
                </a:rPr>
                <a:t>6003</a:t>
              </a:r>
            </a:p>
          </p:txBody>
        </p:sp>
        <p:sp>
          <p:nvSpPr>
            <p:cNvPr id="24" name="Rectangle 69"/>
            <p:cNvSpPr>
              <a:spLocks noChangeArrowheads="1"/>
            </p:cNvSpPr>
            <p:nvPr/>
          </p:nvSpPr>
          <p:spPr bwMode="auto">
            <a:xfrm>
              <a:off x="4560" y="1344"/>
              <a:ext cx="287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400" b="1">
                  <a:solidFill>
                    <a:srgbClr val="000000"/>
                  </a:solidFill>
                  <a:latin typeface="Arial" pitchFamily="34" charset="0"/>
                </a:rPr>
                <a:t>5004</a:t>
              </a:r>
            </a:p>
          </p:txBody>
        </p:sp>
      </p:grpSp>
      <p:grpSp>
        <p:nvGrpSpPr>
          <p:cNvPr id="25" name="Group 76"/>
          <p:cNvGrpSpPr>
            <a:grpSpLocks/>
          </p:cNvGrpSpPr>
          <p:nvPr/>
        </p:nvGrpSpPr>
        <p:grpSpPr bwMode="auto">
          <a:xfrm>
            <a:off x="3190372" y="2162175"/>
            <a:ext cx="2360613" cy="3018590"/>
            <a:chOff x="2209" y="775"/>
            <a:chExt cx="824" cy="1153"/>
          </a:xfrm>
        </p:grpSpPr>
        <p:sp>
          <p:nvSpPr>
            <p:cNvPr id="26" name="Freeform 2"/>
            <p:cNvSpPr>
              <a:spLocks/>
            </p:cNvSpPr>
            <p:nvPr/>
          </p:nvSpPr>
          <p:spPr bwMode="auto">
            <a:xfrm>
              <a:off x="2246" y="819"/>
              <a:ext cx="742" cy="446"/>
            </a:xfrm>
            <a:custGeom>
              <a:avLst/>
              <a:gdLst/>
              <a:ahLst/>
              <a:cxnLst>
                <a:cxn ang="0">
                  <a:pos x="0" y="445"/>
                </a:cxn>
                <a:cxn ang="0">
                  <a:pos x="0" y="0"/>
                </a:cxn>
                <a:cxn ang="0">
                  <a:pos x="741" y="0"/>
                </a:cxn>
                <a:cxn ang="0">
                  <a:pos x="741" y="445"/>
                </a:cxn>
                <a:cxn ang="0">
                  <a:pos x="0" y="445"/>
                </a:cxn>
              </a:cxnLst>
              <a:rect l="0" t="0" r="r" b="b"/>
              <a:pathLst>
                <a:path w="742" h="446">
                  <a:moveTo>
                    <a:pt x="0" y="445"/>
                  </a:moveTo>
                  <a:lnTo>
                    <a:pt x="0" y="0"/>
                  </a:lnTo>
                  <a:lnTo>
                    <a:pt x="741" y="0"/>
                  </a:lnTo>
                  <a:lnTo>
                    <a:pt x="741" y="445"/>
                  </a:lnTo>
                  <a:lnTo>
                    <a:pt x="0" y="445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3"/>
            <p:cNvSpPr>
              <a:spLocks/>
            </p:cNvSpPr>
            <p:nvPr/>
          </p:nvSpPr>
          <p:spPr bwMode="auto">
            <a:xfrm>
              <a:off x="2246" y="968"/>
              <a:ext cx="742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41" y="0"/>
                </a:cxn>
                <a:cxn ang="0">
                  <a:pos x="0" y="0"/>
                </a:cxn>
              </a:cxnLst>
              <a:rect l="0" t="0" r="r" b="b"/>
              <a:pathLst>
                <a:path w="742" h="1">
                  <a:moveTo>
                    <a:pt x="0" y="0"/>
                  </a:moveTo>
                  <a:lnTo>
                    <a:pt x="741" y="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4"/>
            <p:cNvSpPr>
              <a:spLocks/>
            </p:cNvSpPr>
            <p:nvPr/>
          </p:nvSpPr>
          <p:spPr bwMode="auto">
            <a:xfrm>
              <a:off x="2246" y="1116"/>
              <a:ext cx="742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41" y="0"/>
                </a:cxn>
                <a:cxn ang="0">
                  <a:pos x="0" y="0"/>
                </a:cxn>
              </a:cxnLst>
              <a:rect l="0" t="0" r="r" b="b"/>
              <a:pathLst>
                <a:path w="742" h="1">
                  <a:moveTo>
                    <a:pt x="0" y="0"/>
                  </a:moveTo>
                  <a:lnTo>
                    <a:pt x="741" y="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5"/>
            <p:cNvSpPr>
              <a:spLocks/>
            </p:cNvSpPr>
            <p:nvPr/>
          </p:nvSpPr>
          <p:spPr bwMode="auto">
            <a:xfrm>
              <a:off x="2251" y="1415"/>
              <a:ext cx="742" cy="446"/>
            </a:xfrm>
            <a:custGeom>
              <a:avLst/>
              <a:gdLst/>
              <a:ahLst/>
              <a:cxnLst>
                <a:cxn ang="0">
                  <a:pos x="0" y="445"/>
                </a:cxn>
                <a:cxn ang="0">
                  <a:pos x="0" y="0"/>
                </a:cxn>
                <a:cxn ang="0">
                  <a:pos x="741" y="0"/>
                </a:cxn>
                <a:cxn ang="0">
                  <a:pos x="741" y="445"/>
                </a:cxn>
                <a:cxn ang="0">
                  <a:pos x="0" y="445"/>
                </a:cxn>
              </a:cxnLst>
              <a:rect l="0" t="0" r="r" b="b"/>
              <a:pathLst>
                <a:path w="742" h="446">
                  <a:moveTo>
                    <a:pt x="0" y="445"/>
                  </a:moveTo>
                  <a:lnTo>
                    <a:pt x="0" y="0"/>
                  </a:lnTo>
                  <a:lnTo>
                    <a:pt x="741" y="0"/>
                  </a:lnTo>
                  <a:lnTo>
                    <a:pt x="741" y="445"/>
                  </a:lnTo>
                  <a:lnTo>
                    <a:pt x="0" y="445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6"/>
            <p:cNvSpPr>
              <a:spLocks/>
            </p:cNvSpPr>
            <p:nvPr/>
          </p:nvSpPr>
          <p:spPr bwMode="auto">
            <a:xfrm>
              <a:off x="2251" y="1563"/>
              <a:ext cx="742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41" y="0"/>
                </a:cxn>
                <a:cxn ang="0">
                  <a:pos x="0" y="0"/>
                </a:cxn>
              </a:cxnLst>
              <a:rect l="0" t="0" r="r" b="b"/>
              <a:pathLst>
                <a:path w="742" h="1">
                  <a:moveTo>
                    <a:pt x="0" y="0"/>
                  </a:moveTo>
                  <a:lnTo>
                    <a:pt x="741" y="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7"/>
            <p:cNvSpPr>
              <a:spLocks/>
            </p:cNvSpPr>
            <p:nvPr/>
          </p:nvSpPr>
          <p:spPr bwMode="auto">
            <a:xfrm>
              <a:off x="2251" y="1711"/>
              <a:ext cx="742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41" y="0"/>
                </a:cxn>
                <a:cxn ang="0">
                  <a:pos x="0" y="0"/>
                </a:cxn>
              </a:cxnLst>
              <a:rect l="0" t="0" r="r" b="b"/>
              <a:pathLst>
                <a:path w="742" h="1">
                  <a:moveTo>
                    <a:pt x="0" y="0"/>
                  </a:moveTo>
                  <a:lnTo>
                    <a:pt x="741" y="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3"/>
            <p:cNvSpPr>
              <a:spLocks/>
            </p:cNvSpPr>
            <p:nvPr/>
          </p:nvSpPr>
          <p:spPr bwMode="auto">
            <a:xfrm>
              <a:off x="2209" y="775"/>
              <a:ext cx="824" cy="1153"/>
            </a:xfrm>
            <a:custGeom>
              <a:avLst/>
              <a:gdLst/>
              <a:ahLst/>
              <a:cxnLst>
                <a:cxn ang="0">
                  <a:pos x="0" y="1712"/>
                </a:cxn>
                <a:cxn ang="0">
                  <a:pos x="0" y="0"/>
                </a:cxn>
                <a:cxn ang="0">
                  <a:pos x="823" y="0"/>
                </a:cxn>
                <a:cxn ang="0">
                  <a:pos x="823" y="1712"/>
                </a:cxn>
                <a:cxn ang="0">
                  <a:pos x="0" y="1712"/>
                </a:cxn>
              </a:cxnLst>
              <a:rect l="0" t="0" r="r" b="b"/>
              <a:pathLst>
                <a:path w="824" h="1713">
                  <a:moveTo>
                    <a:pt x="0" y="1712"/>
                  </a:moveTo>
                  <a:lnTo>
                    <a:pt x="0" y="0"/>
                  </a:lnTo>
                  <a:lnTo>
                    <a:pt x="823" y="0"/>
                  </a:lnTo>
                  <a:lnTo>
                    <a:pt x="823" y="1712"/>
                  </a:lnTo>
                  <a:lnTo>
                    <a:pt x="0" y="1712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Rectangle 50"/>
            <p:cNvSpPr>
              <a:spLocks noChangeArrowheads="1"/>
            </p:cNvSpPr>
            <p:nvPr/>
          </p:nvSpPr>
          <p:spPr bwMode="auto">
            <a:xfrm>
              <a:off x="2256" y="816"/>
              <a:ext cx="656" cy="1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 b="1">
                  <a:solidFill>
                    <a:srgbClr val="000000"/>
                  </a:solidFill>
                </a:rPr>
                <a:t>Ashby, 25, 3000</a:t>
              </a:r>
            </a:p>
          </p:txBody>
        </p:sp>
        <p:sp>
          <p:nvSpPr>
            <p:cNvPr id="38" name="Rectangle 70"/>
            <p:cNvSpPr>
              <a:spLocks noChangeArrowheads="1"/>
            </p:cNvSpPr>
            <p:nvPr/>
          </p:nvSpPr>
          <p:spPr bwMode="auto">
            <a:xfrm>
              <a:off x="2231" y="1119"/>
              <a:ext cx="699" cy="12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 b="1">
                  <a:solidFill>
                    <a:srgbClr val="000000"/>
                  </a:solidFill>
                </a:rPr>
                <a:t>Bristow, 30, 2007</a:t>
              </a:r>
            </a:p>
          </p:txBody>
        </p:sp>
        <p:sp>
          <p:nvSpPr>
            <p:cNvPr id="39" name="Rectangle 71"/>
            <p:cNvSpPr>
              <a:spLocks noChangeArrowheads="1"/>
            </p:cNvSpPr>
            <p:nvPr/>
          </p:nvSpPr>
          <p:spPr bwMode="auto">
            <a:xfrm>
              <a:off x="2261" y="983"/>
              <a:ext cx="602" cy="12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 b="1">
                  <a:solidFill>
                    <a:srgbClr val="000000"/>
                  </a:solidFill>
                </a:rPr>
                <a:t>Basu, 33, 4003</a:t>
              </a:r>
            </a:p>
          </p:txBody>
        </p:sp>
        <p:sp>
          <p:nvSpPr>
            <p:cNvPr id="40" name="Rectangle 72"/>
            <p:cNvSpPr>
              <a:spLocks noChangeArrowheads="1"/>
            </p:cNvSpPr>
            <p:nvPr/>
          </p:nvSpPr>
          <p:spPr bwMode="auto">
            <a:xfrm>
              <a:off x="2288" y="1421"/>
              <a:ext cx="599" cy="12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 b="1">
                  <a:solidFill>
                    <a:srgbClr val="000000"/>
                  </a:solidFill>
                </a:rPr>
                <a:t>Cass, 50, 5004</a:t>
              </a:r>
            </a:p>
          </p:txBody>
        </p:sp>
        <p:sp>
          <p:nvSpPr>
            <p:cNvPr id="42" name="Rectangle 74"/>
            <p:cNvSpPr>
              <a:spLocks noChangeArrowheads="1"/>
            </p:cNvSpPr>
            <p:nvPr/>
          </p:nvSpPr>
          <p:spPr bwMode="auto">
            <a:xfrm>
              <a:off x="2240" y="1569"/>
              <a:ext cx="688" cy="12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 b="1">
                  <a:solidFill>
                    <a:srgbClr val="000000"/>
                  </a:solidFill>
                </a:rPr>
                <a:t>Daniels, 22, 6003</a:t>
              </a:r>
            </a:p>
          </p:txBody>
        </p:sp>
        <p:sp>
          <p:nvSpPr>
            <p:cNvPr id="43" name="Rectangle 75"/>
            <p:cNvSpPr>
              <a:spLocks noChangeArrowheads="1"/>
            </p:cNvSpPr>
            <p:nvPr/>
          </p:nvSpPr>
          <p:spPr bwMode="auto">
            <a:xfrm>
              <a:off x="2269" y="1713"/>
              <a:ext cx="642" cy="12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 b="1">
                  <a:solidFill>
                    <a:srgbClr val="000000"/>
                  </a:solidFill>
                </a:rPr>
                <a:t>Jones, 40, 6003</a:t>
              </a:r>
            </a:p>
          </p:txBody>
        </p:sp>
      </p:grpSp>
      <p:sp>
        <p:nvSpPr>
          <p:cNvPr id="44" name="Line 80"/>
          <p:cNvSpPr>
            <a:spLocks noChangeShapeType="1"/>
          </p:cNvSpPr>
          <p:nvPr/>
        </p:nvSpPr>
        <p:spPr bwMode="auto">
          <a:xfrm flipH="1">
            <a:off x="5247771" y="2379663"/>
            <a:ext cx="609599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6" name="Line 82"/>
          <p:cNvSpPr>
            <a:spLocks noChangeShapeType="1"/>
          </p:cNvSpPr>
          <p:nvPr/>
        </p:nvSpPr>
        <p:spPr bwMode="auto">
          <a:xfrm flipH="1">
            <a:off x="5247771" y="2913063"/>
            <a:ext cx="761999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7" name="Line 83"/>
          <p:cNvSpPr>
            <a:spLocks noChangeShapeType="1"/>
          </p:cNvSpPr>
          <p:nvPr/>
        </p:nvSpPr>
        <p:spPr bwMode="auto">
          <a:xfrm flipH="1">
            <a:off x="5247772" y="4132263"/>
            <a:ext cx="569912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" name="Oval 84"/>
          <p:cNvSpPr>
            <a:spLocks noChangeArrowheads="1"/>
          </p:cNvSpPr>
          <p:nvPr/>
        </p:nvSpPr>
        <p:spPr bwMode="auto">
          <a:xfrm>
            <a:off x="7190872" y="3076575"/>
            <a:ext cx="6858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Text Box 85"/>
          <p:cNvSpPr txBox="1">
            <a:spLocks noChangeArrowheads="1"/>
          </p:cNvSpPr>
          <p:nvPr/>
        </p:nvSpPr>
        <p:spPr bwMode="auto">
          <a:xfrm>
            <a:off x="7343272" y="3152775"/>
            <a:ext cx="31800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dirty="0"/>
              <a:t>h</a:t>
            </a:r>
          </a:p>
        </p:txBody>
      </p:sp>
      <p:sp>
        <p:nvSpPr>
          <p:cNvPr id="50" name="Line 86"/>
          <p:cNvSpPr>
            <a:spLocks noChangeShapeType="1"/>
          </p:cNvSpPr>
          <p:nvPr/>
        </p:nvSpPr>
        <p:spPr bwMode="auto">
          <a:xfrm flipH="1">
            <a:off x="7952872" y="3305175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" name="Text Box 87"/>
          <p:cNvSpPr txBox="1">
            <a:spLocks noChangeArrowheads="1"/>
          </p:cNvSpPr>
          <p:nvPr/>
        </p:nvSpPr>
        <p:spPr bwMode="auto">
          <a:xfrm>
            <a:off x="8029072" y="2924175"/>
            <a:ext cx="571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sal</a:t>
            </a:r>
          </a:p>
        </p:txBody>
      </p:sp>
      <p:sp>
        <p:nvSpPr>
          <p:cNvPr id="52" name="Line 88"/>
          <p:cNvSpPr>
            <a:spLocks noChangeShapeType="1"/>
          </p:cNvSpPr>
          <p:nvPr/>
        </p:nvSpPr>
        <p:spPr bwMode="auto">
          <a:xfrm flipH="1" flipV="1">
            <a:off x="6581272" y="2466975"/>
            <a:ext cx="685800" cy="685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3" name="Line 89"/>
          <p:cNvSpPr>
            <a:spLocks noChangeShapeType="1"/>
          </p:cNvSpPr>
          <p:nvPr/>
        </p:nvSpPr>
        <p:spPr bwMode="auto">
          <a:xfrm flipH="1">
            <a:off x="6581272" y="3533775"/>
            <a:ext cx="762000" cy="2286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4" name="Text Box 90"/>
          <p:cNvSpPr txBox="1">
            <a:spLocks noChangeArrowheads="1"/>
          </p:cNvSpPr>
          <p:nvPr/>
        </p:nvSpPr>
        <p:spPr bwMode="auto">
          <a:xfrm>
            <a:off x="6962272" y="2466975"/>
            <a:ext cx="108254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dirty="0"/>
              <a:t>h(</a:t>
            </a:r>
            <a:r>
              <a:rPr lang="en-US" sz="1600" dirty="0" err="1"/>
              <a:t>sal</a:t>
            </a:r>
            <a:r>
              <a:rPr lang="en-US" sz="1600" dirty="0"/>
              <a:t>)=00</a:t>
            </a:r>
          </a:p>
        </p:txBody>
      </p:sp>
      <p:sp>
        <p:nvSpPr>
          <p:cNvPr id="55" name="Text Box 91"/>
          <p:cNvSpPr txBox="1">
            <a:spLocks noChangeArrowheads="1"/>
          </p:cNvSpPr>
          <p:nvPr/>
        </p:nvSpPr>
        <p:spPr bwMode="auto">
          <a:xfrm>
            <a:off x="6886072" y="3686175"/>
            <a:ext cx="101822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dirty="0"/>
              <a:t>h(</a:t>
            </a:r>
            <a:r>
              <a:rPr lang="en-US" sz="1600" dirty="0" err="1"/>
              <a:t>sal</a:t>
            </a:r>
            <a:r>
              <a:rPr lang="en-US" sz="1600" dirty="0"/>
              <a:t>)=11</a:t>
            </a:r>
          </a:p>
        </p:txBody>
      </p:sp>
      <p:sp>
        <p:nvSpPr>
          <p:cNvPr id="56" name="Text Box 92"/>
          <p:cNvSpPr txBox="1">
            <a:spLocks noChangeArrowheads="1"/>
          </p:cNvSpPr>
          <p:nvPr/>
        </p:nvSpPr>
        <p:spPr bwMode="auto">
          <a:xfrm>
            <a:off x="5323972" y="1219200"/>
            <a:ext cx="17875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Hashed index</a:t>
            </a:r>
          </a:p>
        </p:txBody>
      </p:sp>
      <p:sp>
        <p:nvSpPr>
          <p:cNvPr id="57" name="Line 93"/>
          <p:cNvSpPr>
            <a:spLocks noChangeShapeType="1"/>
          </p:cNvSpPr>
          <p:nvPr/>
        </p:nvSpPr>
        <p:spPr bwMode="auto">
          <a:xfrm>
            <a:off x="6276472" y="1781175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8" name="Text Box 94"/>
          <p:cNvSpPr txBox="1">
            <a:spLocks noChangeArrowheads="1"/>
          </p:cNvSpPr>
          <p:nvPr/>
        </p:nvSpPr>
        <p:spPr bwMode="auto">
          <a:xfrm>
            <a:off x="6276472" y="1704975"/>
            <a:ext cx="15224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/>
              <a:t>Data entries</a:t>
            </a:r>
          </a:p>
        </p:txBody>
      </p:sp>
      <p:sp>
        <p:nvSpPr>
          <p:cNvPr id="59" name="Text Box 95"/>
          <p:cNvSpPr txBox="1">
            <a:spLocks noChangeArrowheads="1"/>
          </p:cNvSpPr>
          <p:nvPr/>
        </p:nvSpPr>
        <p:spPr bwMode="auto">
          <a:xfrm>
            <a:off x="3723772" y="1628775"/>
            <a:ext cx="15890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/>
              <a:t>Data records</a:t>
            </a:r>
          </a:p>
        </p:txBody>
      </p:sp>
      <p:sp>
        <p:nvSpPr>
          <p:cNvPr id="60" name="Line 96"/>
          <p:cNvSpPr>
            <a:spLocks noChangeShapeType="1"/>
          </p:cNvSpPr>
          <p:nvPr/>
        </p:nvSpPr>
        <p:spPr bwMode="auto">
          <a:xfrm>
            <a:off x="4409572" y="1933575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2" name="Rectangle 3"/>
          <p:cNvSpPr txBox="1">
            <a:spLocks noChangeArrowheads="1"/>
          </p:cNvSpPr>
          <p:nvPr/>
        </p:nvSpPr>
        <p:spPr bwMode="auto">
          <a:xfrm>
            <a:off x="914400" y="5486400"/>
            <a:ext cx="7772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400" dirty="0"/>
              <a:t>I/O cost = cost for retrieving the matching data entries + cost for retrieving the qualifying tuples</a:t>
            </a:r>
          </a:p>
        </p:txBody>
      </p:sp>
      <p:sp>
        <p:nvSpPr>
          <p:cNvPr id="63" name="Line 83"/>
          <p:cNvSpPr>
            <a:spLocks noChangeShapeType="1"/>
          </p:cNvSpPr>
          <p:nvPr/>
        </p:nvSpPr>
        <p:spPr bwMode="auto">
          <a:xfrm flipH="1">
            <a:off x="5247772" y="4437063"/>
            <a:ext cx="646112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69357A-5E38-5748-877F-1426BE2D981B}"/>
              </a:ext>
            </a:extLst>
          </p:cNvPr>
          <p:cNvSpPr txBox="1"/>
          <p:nvPr/>
        </p:nvSpPr>
        <p:spPr>
          <a:xfrm>
            <a:off x="294697" y="1685865"/>
            <a:ext cx="29326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+mn-lt"/>
              </a:rPr>
              <a:t>The records have been sorted according to names.</a:t>
            </a:r>
          </a:p>
        </p:txBody>
      </p:sp>
    </p:spTree>
    <p:extLst>
      <p:ext uri="{BB962C8B-B14F-4D97-AF65-F5344CB8AC3E}">
        <p14:creationId xmlns:p14="http://schemas.microsoft.com/office/powerpoint/2010/main" val="257983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Text Box 2"/>
          <p:cNvSpPr txBox="1">
            <a:spLocks noChangeArrowheads="1"/>
          </p:cNvSpPr>
          <p:nvPr/>
        </p:nvSpPr>
        <p:spPr bwMode="auto">
          <a:xfrm>
            <a:off x="762000" y="610850"/>
            <a:ext cx="77724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3200" dirty="0">
                <a:latin typeface="+mn-lt"/>
              </a:rPr>
              <a:t>SELECT Operator</a:t>
            </a:r>
          </a:p>
          <a:p>
            <a:pPr marL="457200" indent="-457200">
              <a:buFont typeface="Arial"/>
              <a:buChar char="•"/>
            </a:pPr>
            <a:endParaRPr lang="en-US" sz="2800" dirty="0">
              <a:latin typeface="+mn-lt"/>
            </a:endParaRPr>
          </a:p>
        </p:txBody>
      </p:sp>
      <p:graphicFrame>
        <p:nvGraphicFramePr>
          <p:cNvPr id="14541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9298305"/>
              </p:ext>
            </p:extLst>
          </p:nvPr>
        </p:nvGraphicFramePr>
        <p:xfrm>
          <a:off x="4114800" y="533400"/>
          <a:ext cx="2590800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631" name="Equation" r:id="rId4" imgW="838080" imgH="241200" progId="Equation.3">
                  <p:embed/>
                </p:oleObj>
              </mc:Choice>
              <mc:Fallback>
                <p:oleObj name="Equation" r:id="rId4" imgW="838080" imgH="2412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533400"/>
                        <a:ext cx="2590800" cy="746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412" name="Text Box 4"/>
          <p:cNvSpPr txBox="1">
            <a:spLocks noChangeArrowheads="1"/>
          </p:cNvSpPr>
          <p:nvPr/>
        </p:nvSpPr>
        <p:spPr bwMode="auto">
          <a:xfrm>
            <a:off x="838200" y="1713880"/>
            <a:ext cx="7620000" cy="4462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Retrieve all tuples in R whose values on attribute A satisfy certain condition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sz="2800" dirty="0">
                <a:latin typeface="+mn-lt"/>
              </a:rPr>
              <a:t>=, &gt;, &lt;, &lt;&gt;, !=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Factors to estimate the cost of performing a select operation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sz="2400" dirty="0">
                <a:latin typeface="+mn-lt"/>
              </a:rPr>
              <a:t>No index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unsorted data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sorted data 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sz="2400" dirty="0">
                <a:latin typeface="+mn-lt"/>
              </a:rPr>
              <a:t>Index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tree index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hash-based index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3048000"/>
            <a:ext cx="8153400" cy="3581400"/>
          </a:xfrm>
        </p:spPr>
        <p:txBody>
          <a:bodyPr/>
          <a:lstStyle/>
          <a:p>
            <a:pPr>
              <a:buFontTx/>
              <a:buNone/>
            </a:pPr>
            <a:r>
              <a:rPr lang="en-US" sz="2400" dirty="0"/>
              <a:t>I/O cost = cost for retrieving the matching data entries</a:t>
            </a:r>
          </a:p>
          <a:p>
            <a:pPr>
              <a:buFontTx/>
              <a:buNone/>
            </a:pPr>
            <a:r>
              <a:rPr lang="en-US" sz="2400" dirty="0"/>
              <a:t>               + cost for retrieving the qualifying tuples</a:t>
            </a:r>
          </a:p>
          <a:p>
            <a:r>
              <a:rPr lang="en-US" sz="2000" dirty="0"/>
              <a:t>I/O cost of retrieving pages of matching data entries</a:t>
            </a:r>
          </a:p>
          <a:p>
            <a:pPr lvl="1"/>
            <a:r>
              <a:rPr lang="en-US" sz="1800" dirty="0"/>
              <a:t>Matching data entries: 0.01*100,000</a:t>
            </a:r>
          </a:p>
          <a:p>
            <a:pPr lvl="1"/>
            <a:r>
              <a:rPr lang="en-US" sz="1800" dirty="0"/>
              <a:t>Number of pages of matching data entries: 0.01*100,000 / 1,000 = 1 pages </a:t>
            </a:r>
          </a:p>
          <a:p>
            <a:pPr lvl="1"/>
            <a:r>
              <a:rPr lang="en-US" sz="1800" dirty="0"/>
              <a:t>I/O cost = 10 *1.2, estimated as 2 pages</a:t>
            </a:r>
          </a:p>
          <a:p>
            <a:r>
              <a:rPr lang="en-US" sz="2000" dirty="0"/>
              <a:t>I/O cost for retrieving the qualifying tuples = 1,000 pages (</a:t>
            </a:r>
            <a:r>
              <a:rPr lang="en-US" sz="2000" dirty="0">
                <a:solidFill>
                  <a:srgbClr val="FF0000"/>
                </a:solidFill>
              </a:rPr>
              <a:t>or the maximum pages</a:t>
            </a:r>
            <a:r>
              <a:rPr lang="en-US" sz="2000" dirty="0"/>
              <a:t>) </a:t>
            </a:r>
          </a:p>
          <a:p>
            <a:r>
              <a:rPr lang="en-US" sz="2000" dirty="0"/>
              <a:t>Total cost = 2+1,000 = 1,002 pages</a:t>
            </a:r>
            <a:endParaRPr lang="en-US" sz="2800" dirty="0"/>
          </a:p>
        </p:txBody>
      </p:sp>
      <p:sp>
        <p:nvSpPr>
          <p:cNvPr id="179205" name="Rectangle 5"/>
          <p:cNvSpPr>
            <a:spLocks noChangeArrowheads="1"/>
          </p:cNvSpPr>
          <p:nvPr/>
        </p:nvSpPr>
        <p:spPr bwMode="auto">
          <a:xfrm>
            <a:off x="381000" y="533400"/>
            <a:ext cx="4826541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+mn-lt"/>
              </a:rPr>
              <a:t>Total number of records: 100,000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+mn-lt"/>
              </a:rPr>
              <a:t>Reduction Factor: 0.01 (the rate of the records that satisfy the query condition over the total number of records)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+mn-lt"/>
              </a:rPr>
              <a:t>Cost for searching the matching data entry: 1.2 I/O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+mn-lt"/>
              </a:rPr>
              <a:t>Each page holds 1000 of data entries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0ED147-479A-5E4E-98F7-25EB19896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1281"/>
            <a:ext cx="4051962" cy="296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75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Text Box 2"/>
          <p:cNvSpPr txBox="1">
            <a:spLocks noChangeArrowheads="1"/>
          </p:cNvSpPr>
          <p:nvPr/>
        </p:nvSpPr>
        <p:spPr bwMode="auto">
          <a:xfrm>
            <a:off x="2514600" y="636588"/>
            <a:ext cx="380104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600">
                <a:latin typeface="+mn-lt"/>
              </a:rPr>
              <a:t>Factors to Consider</a:t>
            </a:r>
          </a:p>
        </p:txBody>
      </p:sp>
      <p:graphicFrame>
        <p:nvGraphicFramePr>
          <p:cNvPr id="218115" name="Object 3"/>
          <p:cNvGraphicFramePr>
            <a:graphicFrameLocks noChangeAspect="1"/>
          </p:cNvGraphicFramePr>
          <p:nvPr/>
        </p:nvGraphicFramePr>
        <p:xfrm>
          <a:off x="2743200" y="1524000"/>
          <a:ext cx="3810000" cy="1096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335" name="Equation" r:id="rId4" imgW="838080" imgH="241200" progId="Equation.3">
                  <p:embed/>
                </p:oleObj>
              </mc:Choice>
              <mc:Fallback>
                <p:oleObj name="Equation" r:id="rId4" imgW="838080" imgH="2412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1524000"/>
                        <a:ext cx="3810000" cy="1096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8116" name="Text Box 4"/>
          <p:cNvSpPr txBox="1">
            <a:spLocks noChangeArrowheads="1"/>
          </p:cNvSpPr>
          <p:nvPr/>
        </p:nvSpPr>
        <p:spPr bwMode="auto">
          <a:xfrm>
            <a:off x="1828800" y="2895600"/>
            <a:ext cx="5715000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latin typeface="+mn-lt"/>
              </a:rPr>
              <a:t>No index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latin typeface="+mn-lt"/>
              </a:rPr>
              <a:t>unsorted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latin typeface="+mn-lt"/>
              </a:rPr>
              <a:t>sorted data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latin typeface="+mn-lt"/>
              </a:rPr>
              <a:t>Index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latin typeface="+mn-lt"/>
              </a:rPr>
              <a:t>tree index 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>
                <a:latin typeface="+mn-lt"/>
              </a:rPr>
              <a:t>clustered/</a:t>
            </a:r>
            <a:r>
              <a:rPr lang="en-US" sz="2400" dirty="0" err="1">
                <a:latin typeface="+mn-lt"/>
              </a:rPr>
              <a:t>unclustered</a:t>
            </a:r>
            <a:endParaRPr lang="en-US" sz="2400" dirty="0">
              <a:latin typeface="+mn-lt"/>
            </a:endParaRPr>
          </a:p>
          <a:p>
            <a:pPr marL="1257300" lvl="2" indent="-342900">
              <a:buFont typeface="Arial"/>
              <a:buChar char="•"/>
            </a:pPr>
            <a:r>
              <a:rPr lang="en-US" sz="2400" dirty="0">
                <a:latin typeface="+mn-lt"/>
              </a:rPr>
              <a:t>dense/sparse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latin typeface="+mn-lt"/>
              </a:rPr>
              <a:t>hash-based index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533400"/>
            <a:ext cx="4572000" cy="38862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 b="1" dirty="0"/>
              <a:t>Sailors(</a:t>
            </a:r>
            <a:r>
              <a:rPr lang="en-US" sz="2400" b="1" u="sng" dirty="0" err="1"/>
              <a:t>sid</a:t>
            </a:r>
            <a:r>
              <a:rPr lang="en-US" sz="2400" b="1" dirty="0"/>
              <a:t>, </a:t>
            </a:r>
            <a:r>
              <a:rPr lang="en-US" sz="2400" b="1" dirty="0" err="1"/>
              <a:t>sname</a:t>
            </a:r>
            <a:r>
              <a:rPr lang="en-US" sz="2400" b="1" dirty="0"/>
              <a:t>, rating, age)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Each Sailors tuple is 50 bytes (fixed length record format)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Total number of tuples: 40,000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A page size is 4K bytes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All pages are full, </a:t>
            </a:r>
            <a:r>
              <a:rPr lang="en-US" sz="2400" dirty="0">
                <a:solidFill>
                  <a:srgbClr val="FF0000"/>
                </a:solidFill>
              </a:rPr>
              <a:t>unpacked bitmap</a:t>
            </a:r>
            <a:r>
              <a:rPr lang="en-US" sz="2400" dirty="0"/>
              <a:t>; 96 bytes are reserved for slot directory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How many pages for Sailors?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891421" y="1052741"/>
            <a:ext cx="4100179" cy="3567941"/>
            <a:chOff x="144463" y="1952625"/>
            <a:chExt cx="4182493" cy="3567941"/>
          </a:xfrm>
        </p:grpSpPr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1841500" y="1981200"/>
              <a:ext cx="1739900" cy="21590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1841500" y="2209800"/>
              <a:ext cx="1739900" cy="21590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841500" y="2438400"/>
              <a:ext cx="1739900" cy="21590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1841500" y="2667000"/>
              <a:ext cx="1739900" cy="52070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1841500" y="3200400"/>
              <a:ext cx="1739900" cy="21590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1841500" y="3429000"/>
              <a:ext cx="1739900" cy="29210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1841500" y="3962400"/>
              <a:ext cx="1739900" cy="52070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3130550" y="3956050"/>
              <a:ext cx="0" cy="5334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3359150" y="3956050"/>
              <a:ext cx="0" cy="5334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2901950" y="3956050"/>
              <a:ext cx="0" cy="5334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>
              <a:off x="2673350" y="3956050"/>
              <a:ext cx="0" cy="5334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>
              <a:off x="2216150" y="3956050"/>
              <a:ext cx="0" cy="5334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" name="Line 23"/>
            <p:cNvSpPr>
              <a:spLocks noChangeShapeType="1"/>
            </p:cNvSpPr>
            <p:nvPr/>
          </p:nvSpPr>
          <p:spPr bwMode="auto">
            <a:xfrm>
              <a:off x="1987550" y="3956050"/>
              <a:ext cx="0" cy="5334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" name="Rectangle 28"/>
            <p:cNvSpPr>
              <a:spLocks noChangeArrowheads="1"/>
            </p:cNvSpPr>
            <p:nvPr/>
          </p:nvSpPr>
          <p:spPr bwMode="auto">
            <a:xfrm>
              <a:off x="2352675" y="2600325"/>
              <a:ext cx="644263" cy="52065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800" b="1">
                  <a:solidFill>
                    <a:schemeClr val="tx2"/>
                  </a:solidFill>
                  <a:latin typeface="+mn-lt"/>
                </a:rPr>
                <a:t>. . .</a:t>
              </a:r>
            </a:p>
          </p:txBody>
        </p:sp>
        <p:sp>
          <p:nvSpPr>
            <p:cNvPr id="26" name="Rectangle 30"/>
            <p:cNvSpPr>
              <a:spLocks noChangeArrowheads="1"/>
            </p:cNvSpPr>
            <p:nvPr/>
          </p:nvSpPr>
          <p:spPr bwMode="auto">
            <a:xfrm>
              <a:off x="3267075" y="4087813"/>
              <a:ext cx="395716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800">
                  <a:solidFill>
                    <a:schemeClr val="tx2"/>
                  </a:solidFill>
                  <a:latin typeface="+mn-lt"/>
                </a:rPr>
                <a:t>M</a:t>
              </a:r>
            </a:p>
          </p:txBody>
        </p:sp>
        <p:sp>
          <p:nvSpPr>
            <p:cNvPr id="27" name="Rectangle 31"/>
            <p:cNvSpPr>
              <a:spLocks noChangeArrowheads="1"/>
            </p:cNvSpPr>
            <p:nvPr/>
          </p:nvSpPr>
          <p:spPr bwMode="auto">
            <a:xfrm>
              <a:off x="3114675" y="4087813"/>
              <a:ext cx="304146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800">
                  <a:solidFill>
                    <a:schemeClr val="tx2"/>
                  </a:solidFill>
                  <a:latin typeface="+mn-lt"/>
                </a:rPr>
                <a:t>1</a:t>
              </a:r>
            </a:p>
          </p:txBody>
        </p:sp>
        <p:sp>
          <p:nvSpPr>
            <p:cNvPr id="28" name="Rectangle 32"/>
            <p:cNvSpPr>
              <a:spLocks noChangeArrowheads="1"/>
            </p:cNvSpPr>
            <p:nvPr/>
          </p:nvSpPr>
          <p:spPr bwMode="auto">
            <a:xfrm>
              <a:off x="2657475" y="4089400"/>
              <a:ext cx="304146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800">
                  <a:solidFill>
                    <a:schemeClr val="tx2"/>
                  </a:solidFill>
                  <a:latin typeface="+mn-lt"/>
                </a:rPr>
                <a:t>0</a:t>
              </a:r>
            </a:p>
          </p:txBody>
        </p:sp>
        <p:sp>
          <p:nvSpPr>
            <p:cNvPr id="29" name="Rectangle 33"/>
            <p:cNvSpPr>
              <a:spLocks noChangeArrowheads="1"/>
            </p:cNvSpPr>
            <p:nvPr/>
          </p:nvSpPr>
          <p:spPr bwMode="auto">
            <a:xfrm>
              <a:off x="2200275" y="4086225"/>
              <a:ext cx="488950" cy="3635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800">
                  <a:solidFill>
                    <a:schemeClr val="tx2"/>
                  </a:solidFill>
                  <a:latin typeface="+mn-lt"/>
                </a:rPr>
                <a:t>. . .</a:t>
              </a:r>
            </a:p>
          </p:txBody>
        </p:sp>
        <p:sp>
          <p:nvSpPr>
            <p:cNvPr id="30" name="Rectangle 34"/>
            <p:cNvSpPr>
              <a:spLocks noChangeArrowheads="1"/>
            </p:cNvSpPr>
            <p:nvPr/>
          </p:nvSpPr>
          <p:spPr bwMode="auto">
            <a:xfrm>
              <a:off x="1895475" y="4468813"/>
              <a:ext cx="1514182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800">
                  <a:solidFill>
                    <a:schemeClr val="tx2"/>
                  </a:solidFill>
                  <a:latin typeface="+mn-lt"/>
                </a:rPr>
                <a:t>M  ...    3  2  1</a:t>
              </a:r>
            </a:p>
          </p:txBody>
        </p:sp>
        <p:sp>
          <p:nvSpPr>
            <p:cNvPr id="31" name="Rectangle 37"/>
            <p:cNvSpPr>
              <a:spLocks noChangeArrowheads="1"/>
            </p:cNvSpPr>
            <p:nvPr/>
          </p:nvSpPr>
          <p:spPr bwMode="auto">
            <a:xfrm>
              <a:off x="981075" y="1952625"/>
              <a:ext cx="742374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800">
                  <a:solidFill>
                    <a:schemeClr val="tx2"/>
                  </a:solidFill>
                  <a:latin typeface="+mn-lt"/>
                </a:rPr>
                <a:t>Slot 1</a:t>
              </a:r>
            </a:p>
          </p:txBody>
        </p:sp>
        <p:sp>
          <p:nvSpPr>
            <p:cNvPr id="32" name="Rectangle 38"/>
            <p:cNvSpPr>
              <a:spLocks noChangeArrowheads="1"/>
            </p:cNvSpPr>
            <p:nvPr/>
          </p:nvSpPr>
          <p:spPr bwMode="auto">
            <a:xfrm>
              <a:off x="981075" y="2181225"/>
              <a:ext cx="742374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800">
                  <a:solidFill>
                    <a:schemeClr val="tx2"/>
                  </a:solidFill>
                  <a:latin typeface="+mn-lt"/>
                </a:rPr>
                <a:t>Slot 2</a:t>
              </a:r>
            </a:p>
          </p:txBody>
        </p:sp>
        <p:sp>
          <p:nvSpPr>
            <p:cNvPr id="33" name="Rectangle 39"/>
            <p:cNvSpPr>
              <a:spLocks noChangeArrowheads="1"/>
            </p:cNvSpPr>
            <p:nvPr/>
          </p:nvSpPr>
          <p:spPr bwMode="auto">
            <a:xfrm>
              <a:off x="981075" y="3171825"/>
              <a:ext cx="794700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800">
                  <a:solidFill>
                    <a:schemeClr val="tx2"/>
                  </a:solidFill>
                  <a:latin typeface="+mn-lt"/>
                </a:rPr>
                <a:t>Slot N</a:t>
              </a:r>
            </a:p>
          </p:txBody>
        </p:sp>
        <p:sp>
          <p:nvSpPr>
            <p:cNvPr id="34" name="Rectangle 40"/>
            <p:cNvSpPr>
              <a:spLocks noChangeArrowheads="1"/>
            </p:cNvSpPr>
            <p:nvPr/>
          </p:nvSpPr>
          <p:spPr bwMode="auto">
            <a:xfrm>
              <a:off x="1841500" y="2438400"/>
              <a:ext cx="1739900" cy="21590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5" name="Rectangle 41"/>
            <p:cNvSpPr>
              <a:spLocks noChangeArrowheads="1"/>
            </p:cNvSpPr>
            <p:nvPr/>
          </p:nvSpPr>
          <p:spPr bwMode="auto">
            <a:xfrm>
              <a:off x="144463" y="2562225"/>
              <a:ext cx="748915" cy="64376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800">
                  <a:latin typeface="+mn-lt"/>
                </a:rPr>
                <a:t>Free</a:t>
              </a:r>
            </a:p>
            <a:p>
              <a:pPr eaLnBrk="0" hangingPunct="0"/>
              <a:r>
                <a:rPr lang="en-US" sz="1800">
                  <a:latin typeface="+mn-lt"/>
                </a:rPr>
                <a:t>Space</a:t>
              </a:r>
            </a:p>
          </p:txBody>
        </p:sp>
        <p:sp>
          <p:nvSpPr>
            <p:cNvPr id="36" name="Freeform 42"/>
            <p:cNvSpPr>
              <a:spLocks/>
            </p:cNvSpPr>
            <p:nvPr/>
          </p:nvSpPr>
          <p:spPr bwMode="auto">
            <a:xfrm>
              <a:off x="768350" y="2660650"/>
              <a:ext cx="1068388" cy="131763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59" y="20"/>
                </a:cxn>
                <a:cxn ang="0">
                  <a:pos x="96" y="7"/>
                </a:cxn>
                <a:cxn ang="0">
                  <a:pos x="134" y="7"/>
                </a:cxn>
                <a:cxn ang="0">
                  <a:pos x="171" y="20"/>
                </a:cxn>
                <a:cxn ang="0">
                  <a:pos x="209" y="45"/>
                </a:cxn>
                <a:cxn ang="0">
                  <a:pos x="246" y="57"/>
                </a:cxn>
                <a:cxn ang="0">
                  <a:pos x="296" y="82"/>
                </a:cxn>
                <a:cxn ang="0">
                  <a:pos x="334" y="82"/>
                </a:cxn>
                <a:cxn ang="0">
                  <a:pos x="371" y="82"/>
                </a:cxn>
                <a:cxn ang="0">
                  <a:pos x="397" y="82"/>
                </a:cxn>
                <a:cxn ang="0">
                  <a:pos x="434" y="82"/>
                </a:cxn>
                <a:cxn ang="0">
                  <a:pos x="472" y="82"/>
                </a:cxn>
                <a:cxn ang="0">
                  <a:pos x="522" y="70"/>
                </a:cxn>
                <a:cxn ang="0">
                  <a:pos x="559" y="70"/>
                </a:cxn>
                <a:cxn ang="0">
                  <a:pos x="597" y="57"/>
                </a:cxn>
                <a:cxn ang="0">
                  <a:pos x="634" y="32"/>
                </a:cxn>
                <a:cxn ang="0">
                  <a:pos x="672" y="7"/>
                </a:cxn>
                <a:cxn ang="0">
                  <a:pos x="672" y="0"/>
                </a:cxn>
              </a:cxnLst>
              <a:rect l="0" t="0" r="r" b="b"/>
              <a:pathLst>
                <a:path w="673" h="83">
                  <a:moveTo>
                    <a:pt x="0" y="48"/>
                  </a:moveTo>
                  <a:lnTo>
                    <a:pt x="59" y="20"/>
                  </a:lnTo>
                  <a:lnTo>
                    <a:pt x="96" y="7"/>
                  </a:lnTo>
                  <a:lnTo>
                    <a:pt x="134" y="7"/>
                  </a:lnTo>
                  <a:lnTo>
                    <a:pt x="171" y="20"/>
                  </a:lnTo>
                  <a:lnTo>
                    <a:pt x="209" y="45"/>
                  </a:lnTo>
                  <a:lnTo>
                    <a:pt x="246" y="57"/>
                  </a:lnTo>
                  <a:lnTo>
                    <a:pt x="296" y="82"/>
                  </a:lnTo>
                  <a:lnTo>
                    <a:pt x="334" y="82"/>
                  </a:lnTo>
                  <a:lnTo>
                    <a:pt x="371" y="82"/>
                  </a:lnTo>
                  <a:lnTo>
                    <a:pt x="397" y="82"/>
                  </a:lnTo>
                  <a:lnTo>
                    <a:pt x="434" y="82"/>
                  </a:lnTo>
                  <a:lnTo>
                    <a:pt x="472" y="82"/>
                  </a:lnTo>
                  <a:lnTo>
                    <a:pt x="522" y="70"/>
                  </a:lnTo>
                  <a:lnTo>
                    <a:pt x="559" y="70"/>
                  </a:lnTo>
                  <a:lnTo>
                    <a:pt x="597" y="57"/>
                  </a:lnTo>
                  <a:lnTo>
                    <a:pt x="634" y="32"/>
                  </a:lnTo>
                  <a:lnTo>
                    <a:pt x="672" y="7"/>
                  </a:lnTo>
                  <a:lnTo>
                    <a:pt x="672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7" name="Freeform 43"/>
            <p:cNvSpPr>
              <a:spLocks/>
            </p:cNvSpPr>
            <p:nvPr/>
          </p:nvSpPr>
          <p:spPr bwMode="auto">
            <a:xfrm>
              <a:off x="692150" y="3117850"/>
              <a:ext cx="1144588" cy="4587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38"/>
                </a:cxn>
                <a:cxn ang="0">
                  <a:pos x="19" y="62"/>
                </a:cxn>
                <a:cxn ang="0">
                  <a:pos x="44" y="88"/>
                </a:cxn>
                <a:cxn ang="0">
                  <a:pos x="57" y="112"/>
                </a:cxn>
                <a:cxn ang="0">
                  <a:pos x="69" y="137"/>
                </a:cxn>
                <a:cxn ang="0">
                  <a:pos x="82" y="162"/>
                </a:cxn>
                <a:cxn ang="0">
                  <a:pos x="107" y="187"/>
                </a:cxn>
                <a:cxn ang="0">
                  <a:pos x="144" y="212"/>
                </a:cxn>
                <a:cxn ang="0">
                  <a:pos x="182" y="220"/>
                </a:cxn>
                <a:cxn ang="0">
                  <a:pos x="219" y="237"/>
                </a:cxn>
                <a:cxn ang="0">
                  <a:pos x="257" y="246"/>
                </a:cxn>
                <a:cxn ang="0">
                  <a:pos x="294" y="246"/>
                </a:cxn>
                <a:cxn ang="0">
                  <a:pos x="332" y="254"/>
                </a:cxn>
                <a:cxn ang="0">
                  <a:pos x="369" y="254"/>
                </a:cxn>
                <a:cxn ang="0">
                  <a:pos x="407" y="254"/>
                </a:cxn>
                <a:cxn ang="0">
                  <a:pos x="445" y="254"/>
                </a:cxn>
                <a:cxn ang="0">
                  <a:pos x="482" y="254"/>
                </a:cxn>
                <a:cxn ang="0">
                  <a:pos x="520" y="262"/>
                </a:cxn>
                <a:cxn ang="0">
                  <a:pos x="557" y="262"/>
                </a:cxn>
                <a:cxn ang="0">
                  <a:pos x="595" y="270"/>
                </a:cxn>
                <a:cxn ang="0">
                  <a:pos x="632" y="279"/>
                </a:cxn>
                <a:cxn ang="0">
                  <a:pos x="670" y="279"/>
                </a:cxn>
                <a:cxn ang="0">
                  <a:pos x="707" y="279"/>
                </a:cxn>
                <a:cxn ang="0">
                  <a:pos x="720" y="288"/>
                </a:cxn>
              </a:cxnLst>
              <a:rect l="0" t="0" r="r" b="b"/>
              <a:pathLst>
                <a:path w="721" h="289">
                  <a:moveTo>
                    <a:pt x="0" y="0"/>
                  </a:moveTo>
                  <a:lnTo>
                    <a:pt x="7" y="38"/>
                  </a:lnTo>
                  <a:lnTo>
                    <a:pt x="19" y="62"/>
                  </a:lnTo>
                  <a:lnTo>
                    <a:pt x="44" y="88"/>
                  </a:lnTo>
                  <a:lnTo>
                    <a:pt x="57" y="112"/>
                  </a:lnTo>
                  <a:lnTo>
                    <a:pt x="69" y="137"/>
                  </a:lnTo>
                  <a:lnTo>
                    <a:pt x="82" y="162"/>
                  </a:lnTo>
                  <a:lnTo>
                    <a:pt x="107" y="187"/>
                  </a:lnTo>
                  <a:lnTo>
                    <a:pt x="144" y="212"/>
                  </a:lnTo>
                  <a:lnTo>
                    <a:pt x="182" y="220"/>
                  </a:lnTo>
                  <a:lnTo>
                    <a:pt x="219" y="237"/>
                  </a:lnTo>
                  <a:lnTo>
                    <a:pt x="257" y="246"/>
                  </a:lnTo>
                  <a:lnTo>
                    <a:pt x="294" y="246"/>
                  </a:lnTo>
                  <a:lnTo>
                    <a:pt x="332" y="254"/>
                  </a:lnTo>
                  <a:lnTo>
                    <a:pt x="369" y="254"/>
                  </a:lnTo>
                  <a:lnTo>
                    <a:pt x="407" y="254"/>
                  </a:lnTo>
                  <a:lnTo>
                    <a:pt x="445" y="254"/>
                  </a:lnTo>
                  <a:lnTo>
                    <a:pt x="482" y="254"/>
                  </a:lnTo>
                  <a:lnTo>
                    <a:pt x="520" y="262"/>
                  </a:lnTo>
                  <a:lnTo>
                    <a:pt x="557" y="262"/>
                  </a:lnTo>
                  <a:lnTo>
                    <a:pt x="595" y="270"/>
                  </a:lnTo>
                  <a:lnTo>
                    <a:pt x="632" y="279"/>
                  </a:lnTo>
                  <a:lnTo>
                    <a:pt x="670" y="279"/>
                  </a:lnTo>
                  <a:lnTo>
                    <a:pt x="707" y="279"/>
                  </a:lnTo>
                  <a:lnTo>
                    <a:pt x="720" y="288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8" name="Rectangle 45"/>
            <p:cNvSpPr>
              <a:spLocks noChangeArrowheads="1"/>
            </p:cNvSpPr>
            <p:nvPr/>
          </p:nvSpPr>
          <p:spPr bwMode="auto">
            <a:xfrm>
              <a:off x="1841500" y="3733800"/>
              <a:ext cx="1739900" cy="21590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" name="Rectangle 46"/>
            <p:cNvSpPr>
              <a:spLocks noChangeArrowheads="1"/>
            </p:cNvSpPr>
            <p:nvPr/>
          </p:nvSpPr>
          <p:spPr bwMode="auto">
            <a:xfrm>
              <a:off x="981075" y="3705225"/>
              <a:ext cx="833945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800">
                  <a:solidFill>
                    <a:schemeClr val="tx2"/>
                  </a:solidFill>
                  <a:latin typeface="+mn-lt"/>
                </a:rPr>
                <a:t>Slot M</a:t>
              </a:r>
            </a:p>
          </p:txBody>
        </p:sp>
        <p:sp>
          <p:nvSpPr>
            <p:cNvPr id="40" name="Rectangle 47"/>
            <p:cNvSpPr>
              <a:spLocks noChangeArrowheads="1"/>
            </p:cNvSpPr>
            <p:nvPr/>
          </p:nvSpPr>
          <p:spPr bwMode="auto">
            <a:xfrm>
              <a:off x="2886075" y="4087813"/>
              <a:ext cx="304146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800">
                  <a:solidFill>
                    <a:schemeClr val="tx2"/>
                  </a:solidFill>
                  <a:latin typeface="+mn-lt"/>
                </a:rPr>
                <a:t>1</a:t>
              </a:r>
            </a:p>
          </p:txBody>
        </p:sp>
        <p:sp>
          <p:nvSpPr>
            <p:cNvPr id="41" name="Rectangle 48"/>
            <p:cNvSpPr>
              <a:spLocks noChangeArrowheads="1"/>
            </p:cNvSpPr>
            <p:nvPr/>
          </p:nvSpPr>
          <p:spPr bwMode="auto">
            <a:xfrm>
              <a:off x="1971675" y="4087813"/>
              <a:ext cx="304146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800">
                  <a:solidFill>
                    <a:schemeClr val="tx2"/>
                  </a:solidFill>
                  <a:latin typeface="+mn-lt"/>
                </a:rPr>
                <a:t>1</a:t>
              </a:r>
            </a:p>
          </p:txBody>
        </p:sp>
        <p:sp>
          <p:nvSpPr>
            <p:cNvPr id="42" name="Rectangle 51"/>
            <p:cNvSpPr>
              <a:spLocks noChangeArrowheads="1"/>
            </p:cNvSpPr>
            <p:nvPr/>
          </p:nvSpPr>
          <p:spPr bwMode="auto">
            <a:xfrm>
              <a:off x="3421063" y="4876800"/>
              <a:ext cx="905893" cy="64376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800">
                  <a:solidFill>
                    <a:srgbClr val="0000FF"/>
                  </a:solidFill>
                  <a:latin typeface="+mn-lt"/>
                </a:rPr>
                <a:t>number</a:t>
              </a:r>
            </a:p>
            <a:p>
              <a:pPr eaLnBrk="0" hangingPunct="0"/>
              <a:r>
                <a:rPr lang="en-US" sz="1800">
                  <a:solidFill>
                    <a:srgbClr val="0000FF"/>
                  </a:solidFill>
                  <a:latin typeface="+mn-lt"/>
                </a:rPr>
                <a:t>of slots</a:t>
              </a:r>
            </a:p>
          </p:txBody>
        </p:sp>
        <p:sp>
          <p:nvSpPr>
            <p:cNvPr id="43" name="Freeform 52"/>
            <p:cNvSpPr>
              <a:spLocks/>
            </p:cNvSpPr>
            <p:nvPr/>
          </p:nvSpPr>
          <p:spPr bwMode="auto">
            <a:xfrm>
              <a:off x="3587750" y="4260850"/>
              <a:ext cx="343694" cy="571500"/>
            </a:xfrm>
            <a:custGeom>
              <a:avLst/>
              <a:gdLst/>
              <a:ahLst/>
              <a:cxnLst>
                <a:cxn ang="0">
                  <a:pos x="432" y="240"/>
                </a:cxn>
                <a:cxn ang="0">
                  <a:pos x="409" y="186"/>
                </a:cxn>
                <a:cxn ang="0">
                  <a:pos x="371" y="149"/>
                </a:cxn>
                <a:cxn ang="0">
                  <a:pos x="333" y="111"/>
                </a:cxn>
                <a:cxn ang="0">
                  <a:pos x="296" y="86"/>
                </a:cxn>
                <a:cxn ang="0">
                  <a:pos x="258" y="61"/>
                </a:cxn>
                <a:cxn ang="0">
                  <a:pos x="221" y="49"/>
                </a:cxn>
                <a:cxn ang="0">
                  <a:pos x="183" y="36"/>
                </a:cxn>
                <a:cxn ang="0">
                  <a:pos x="146" y="24"/>
                </a:cxn>
                <a:cxn ang="0">
                  <a:pos x="108" y="24"/>
                </a:cxn>
                <a:cxn ang="0">
                  <a:pos x="71" y="11"/>
                </a:cxn>
                <a:cxn ang="0">
                  <a:pos x="33" y="11"/>
                </a:cxn>
                <a:cxn ang="0">
                  <a:pos x="0" y="0"/>
                </a:cxn>
              </a:cxnLst>
              <a:rect l="0" t="0" r="r" b="b"/>
              <a:pathLst>
                <a:path w="433" h="241">
                  <a:moveTo>
                    <a:pt x="432" y="240"/>
                  </a:moveTo>
                  <a:lnTo>
                    <a:pt x="409" y="186"/>
                  </a:lnTo>
                  <a:lnTo>
                    <a:pt x="371" y="149"/>
                  </a:lnTo>
                  <a:lnTo>
                    <a:pt x="333" y="111"/>
                  </a:lnTo>
                  <a:lnTo>
                    <a:pt x="296" y="86"/>
                  </a:lnTo>
                  <a:lnTo>
                    <a:pt x="258" y="61"/>
                  </a:lnTo>
                  <a:lnTo>
                    <a:pt x="221" y="49"/>
                  </a:lnTo>
                  <a:lnTo>
                    <a:pt x="183" y="36"/>
                  </a:lnTo>
                  <a:lnTo>
                    <a:pt x="146" y="24"/>
                  </a:lnTo>
                  <a:lnTo>
                    <a:pt x="108" y="24"/>
                  </a:lnTo>
                  <a:lnTo>
                    <a:pt x="71" y="11"/>
                  </a:lnTo>
                  <a:lnTo>
                    <a:pt x="33" y="11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914400" y="5015141"/>
            <a:ext cx="7543800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buFont typeface="Arial"/>
              <a:buChar char="•"/>
            </a:pPr>
            <a:r>
              <a:rPr lang="en-US" sz="2400" dirty="0">
                <a:latin typeface="+mn-lt"/>
              </a:rPr>
              <a:t>One page can contain at most (4096-96)/50 = 80 tuples</a:t>
            </a:r>
          </a:p>
          <a:p>
            <a:pPr marL="342900" indent="-342900">
              <a:lnSpc>
                <a:spcPct val="90000"/>
              </a:lnSpc>
              <a:buFont typeface="Arial"/>
              <a:buChar char="•"/>
            </a:pPr>
            <a:r>
              <a:rPr lang="en-US" sz="2400" dirty="0">
                <a:latin typeface="+mn-lt"/>
              </a:rPr>
              <a:t>Sailors occupies pages 40,000/80 = 500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+mn-lt"/>
              </a:rPr>
              <a:t>No index, unsorted data</a:t>
            </a:r>
          </a:p>
        </p:txBody>
      </p:sp>
      <p:graphicFrame>
        <p:nvGraphicFramePr>
          <p:cNvPr id="161796" name="Object 4"/>
          <p:cNvGraphicFramePr>
            <a:graphicFrameLocks noGrp="1" noChangeAspect="1"/>
          </p:cNvGraphicFramePr>
          <p:nvPr>
            <p:ph type="body" idx="1"/>
          </p:nvPr>
        </p:nvGraphicFramePr>
        <p:xfrm>
          <a:off x="3168650" y="1828800"/>
          <a:ext cx="250031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016" name="Equation" r:id="rId4" imgW="799920" imgH="228600" progId="">
                  <p:embed/>
                </p:oleObj>
              </mc:Choice>
              <mc:Fallback>
                <p:oleObj name="Equation" r:id="rId4" imgW="799920" imgH="22860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8650" y="1828800"/>
                        <a:ext cx="2500313" cy="714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797" name="Text Box 5"/>
          <p:cNvSpPr txBox="1">
            <a:spLocks noChangeArrowheads="1"/>
          </p:cNvSpPr>
          <p:nvPr/>
        </p:nvSpPr>
        <p:spPr bwMode="auto">
          <a:xfrm>
            <a:off x="762000" y="2667000"/>
            <a:ext cx="7331075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dirty="0">
                <a:latin typeface="+mn-lt"/>
              </a:rPr>
              <a:t>Suppose R is Sailors</a:t>
            </a:r>
          </a:p>
          <a:p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Best access path: File Scan</a:t>
            </a:r>
          </a:p>
          <a:p>
            <a:r>
              <a:rPr lang="en-US" sz="2400" dirty="0">
                <a:latin typeface="+mn-lt"/>
              </a:rPr>
              <a:t>I/O Cost: 500 pages</a:t>
            </a:r>
          </a:p>
          <a:p>
            <a:r>
              <a:rPr lang="en-US" sz="2400" dirty="0">
                <a:latin typeface="+mn-lt"/>
              </a:rPr>
              <a:t>I/O time cost: 500 * time to access each page</a:t>
            </a:r>
          </a:p>
          <a:p>
            <a:r>
              <a:rPr lang="en-US" sz="2400" dirty="0">
                <a:latin typeface="+mn-lt"/>
              </a:rPr>
              <a:t>Complexity:</a:t>
            </a:r>
            <a:r>
              <a:rPr lang="en-US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O(|R|)</a:t>
            </a:r>
          </a:p>
        </p:txBody>
      </p:sp>
      <p:sp>
        <p:nvSpPr>
          <p:cNvPr id="161798" name="Rectangle 6"/>
          <p:cNvSpPr>
            <a:spLocks noChangeArrowheads="1"/>
          </p:cNvSpPr>
          <p:nvPr/>
        </p:nvSpPr>
        <p:spPr bwMode="auto">
          <a:xfrm>
            <a:off x="1066800" y="5681663"/>
            <a:ext cx="43701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>
                <a:latin typeface="+mn-lt"/>
              </a:rPr>
              <a:t>Notation: |R| is the number of pages in 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latin typeface="+mn-lt"/>
              </a:rPr>
              <a:t>No Index, sorted file on R.A</a:t>
            </a:r>
          </a:p>
        </p:txBody>
      </p:sp>
      <p:graphicFrame>
        <p:nvGraphicFramePr>
          <p:cNvPr id="162821" name="Object 5"/>
          <p:cNvGraphicFramePr>
            <a:graphicFrameLocks noChangeAspect="1"/>
          </p:cNvGraphicFramePr>
          <p:nvPr/>
        </p:nvGraphicFramePr>
        <p:xfrm>
          <a:off x="3276600" y="1828800"/>
          <a:ext cx="2495550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041" name="Equation" r:id="rId4" imgW="799920" imgH="228600" progId="">
                  <p:embed/>
                </p:oleObj>
              </mc:Choice>
              <mc:Fallback>
                <p:oleObj name="Equation" r:id="rId4" imgW="799920" imgH="228600" progId="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1828800"/>
                        <a:ext cx="2495550" cy="714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823" name="Text Box 7"/>
          <p:cNvSpPr txBox="1">
            <a:spLocks noChangeArrowheads="1"/>
          </p:cNvSpPr>
          <p:nvPr/>
        </p:nvSpPr>
        <p:spPr bwMode="auto">
          <a:xfrm>
            <a:off x="381000" y="2590800"/>
            <a:ext cx="8610600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400" dirty="0">
                <a:latin typeface="+mn-lt"/>
              </a:rPr>
              <a:t>Suppose R is Sailors</a:t>
            </a:r>
          </a:p>
          <a:p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Sorted on R.A</a:t>
            </a:r>
          </a:p>
          <a:p>
            <a:r>
              <a:rPr lang="en-US" sz="2400" dirty="0">
                <a:latin typeface="+mn-lt"/>
              </a:rPr>
              <a:t>Best Access Path: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Binary search to locate the first tuple with R.A=Value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Scan the remaining records</a:t>
            </a:r>
          </a:p>
          <a:p>
            <a:r>
              <a:rPr lang="en-US" sz="2400" dirty="0">
                <a:latin typeface="+mn-lt"/>
              </a:rPr>
              <a:t>I/O Cost: 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latin typeface="+mn-lt"/>
              </a:rPr>
              <a:t>log</a:t>
            </a:r>
            <a:r>
              <a:rPr lang="en-US" sz="2400" baseline="-25000" dirty="0">
                <a:latin typeface="+mn-lt"/>
              </a:rPr>
              <a:t>2</a:t>
            </a:r>
            <a:r>
              <a:rPr lang="en-US" sz="2400" dirty="0">
                <a:latin typeface="+mn-lt"/>
              </a:rPr>
              <a:t>(|R|)+Cost of scan for remaining tuples (0 ~ |R|)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>
                <a:latin typeface="+mn-lt"/>
              </a:rPr>
              <a:t>Tree Index on R.A</a:t>
            </a:r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39624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000" dirty="0"/>
              <a:t>Selection Cost  = 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800" dirty="0"/>
              <a:t>cost of traversing from the root to the leaf 	      </a:t>
            </a:r>
            <a:r>
              <a:rPr lang="en-US" sz="1800" dirty="0">
                <a:solidFill>
                  <a:srgbClr val="FF0000"/>
                </a:solidFill>
              </a:rPr>
              <a:t>+ 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800" dirty="0"/>
              <a:t>cost of retrieving the pages in the sequence set    </a:t>
            </a:r>
            <a:r>
              <a:rPr lang="en-US" sz="1800" dirty="0">
                <a:solidFill>
                  <a:srgbClr val="FF0000"/>
                </a:solidFill>
              </a:rPr>
              <a:t>+</a:t>
            </a:r>
            <a:r>
              <a:rPr lang="en-US" sz="1800" dirty="0"/>
              <a:t> 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800" dirty="0"/>
              <a:t>cost of retrieving pages containing the data records.</a:t>
            </a:r>
            <a:r>
              <a:rPr lang="en-US" sz="2000" dirty="0"/>
              <a:t> 	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Need to know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Clustered or </a:t>
            </a:r>
            <a:r>
              <a:rPr lang="en-US" sz="1800" dirty="0" err="1"/>
              <a:t>unclustered</a:t>
            </a:r>
            <a:r>
              <a:rPr lang="en-US" sz="1800" dirty="0"/>
              <a:t> 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Dense or sparse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sz="1800" dirty="0"/>
          </a:p>
        </p:txBody>
      </p:sp>
      <p:graphicFrame>
        <p:nvGraphicFramePr>
          <p:cNvPr id="163844" name="Object 4"/>
          <p:cNvGraphicFramePr>
            <a:graphicFrameLocks noChangeAspect="1"/>
          </p:cNvGraphicFramePr>
          <p:nvPr/>
        </p:nvGraphicFramePr>
        <p:xfrm>
          <a:off x="3276600" y="1143000"/>
          <a:ext cx="2495550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64" name="Equation" r:id="rId4" imgW="799920" imgH="228600" progId="">
                  <p:embed/>
                </p:oleObj>
              </mc:Choice>
              <mc:Fallback>
                <p:oleObj name="Equation" r:id="rId4" imgW="799920" imgH="22860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1143000"/>
                        <a:ext cx="2495550" cy="714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45" name="Rectangle 5"/>
          <p:cNvSpPr>
            <a:spLocks noChangeArrowheads="1"/>
          </p:cNvSpPr>
          <p:nvPr/>
        </p:nvSpPr>
        <p:spPr bwMode="auto">
          <a:xfrm>
            <a:off x="5305425" y="5546725"/>
            <a:ext cx="1347788" cy="3762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63846" name="Rectangle 6"/>
          <p:cNvSpPr>
            <a:spLocks noChangeArrowheads="1"/>
          </p:cNvSpPr>
          <p:nvPr/>
        </p:nvSpPr>
        <p:spPr bwMode="auto">
          <a:xfrm>
            <a:off x="5305425" y="5546725"/>
            <a:ext cx="1347788" cy="3762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63847" name="Freeform 7"/>
          <p:cNvSpPr>
            <a:spLocks/>
          </p:cNvSpPr>
          <p:nvPr/>
        </p:nvSpPr>
        <p:spPr bwMode="auto">
          <a:xfrm>
            <a:off x="5018088" y="5421313"/>
            <a:ext cx="282575" cy="271462"/>
          </a:xfrm>
          <a:custGeom>
            <a:avLst/>
            <a:gdLst/>
            <a:ahLst/>
            <a:cxnLst>
              <a:cxn ang="0">
                <a:pos x="0" y="206"/>
              </a:cxn>
              <a:cxn ang="0">
                <a:pos x="0" y="0"/>
              </a:cxn>
              <a:cxn ang="0">
                <a:pos x="250" y="0"/>
              </a:cxn>
              <a:cxn ang="0">
                <a:pos x="250" y="206"/>
              </a:cxn>
              <a:cxn ang="0">
                <a:pos x="0" y="206"/>
              </a:cxn>
            </a:cxnLst>
            <a:rect l="0" t="0" r="r" b="b"/>
            <a:pathLst>
              <a:path w="251" h="207">
                <a:moveTo>
                  <a:pt x="0" y="206"/>
                </a:moveTo>
                <a:lnTo>
                  <a:pt x="0" y="0"/>
                </a:lnTo>
                <a:lnTo>
                  <a:pt x="250" y="0"/>
                </a:lnTo>
                <a:lnTo>
                  <a:pt x="250" y="206"/>
                </a:lnTo>
                <a:lnTo>
                  <a:pt x="0" y="206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48" name="Freeform 8"/>
          <p:cNvSpPr>
            <a:spLocks/>
          </p:cNvSpPr>
          <p:nvPr/>
        </p:nvSpPr>
        <p:spPr bwMode="auto">
          <a:xfrm>
            <a:off x="5392738" y="5421313"/>
            <a:ext cx="280987" cy="271462"/>
          </a:xfrm>
          <a:custGeom>
            <a:avLst/>
            <a:gdLst/>
            <a:ahLst/>
            <a:cxnLst>
              <a:cxn ang="0">
                <a:pos x="0" y="206"/>
              </a:cxn>
              <a:cxn ang="0">
                <a:pos x="0" y="0"/>
              </a:cxn>
              <a:cxn ang="0">
                <a:pos x="249" y="0"/>
              </a:cxn>
              <a:cxn ang="0">
                <a:pos x="249" y="206"/>
              </a:cxn>
              <a:cxn ang="0">
                <a:pos x="0" y="206"/>
              </a:cxn>
            </a:cxnLst>
            <a:rect l="0" t="0" r="r" b="b"/>
            <a:pathLst>
              <a:path w="250" h="207">
                <a:moveTo>
                  <a:pt x="0" y="206"/>
                </a:moveTo>
                <a:lnTo>
                  <a:pt x="0" y="0"/>
                </a:lnTo>
                <a:lnTo>
                  <a:pt x="249" y="0"/>
                </a:lnTo>
                <a:lnTo>
                  <a:pt x="249" y="206"/>
                </a:lnTo>
                <a:lnTo>
                  <a:pt x="0" y="206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49" name="Freeform 9"/>
          <p:cNvSpPr>
            <a:spLocks/>
          </p:cNvSpPr>
          <p:nvPr/>
        </p:nvSpPr>
        <p:spPr bwMode="auto">
          <a:xfrm>
            <a:off x="5765800" y="5421313"/>
            <a:ext cx="282575" cy="271462"/>
          </a:xfrm>
          <a:custGeom>
            <a:avLst/>
            <a:gdLst/>
            <a:ahLst/>
            <a:cxnLst>
              <a:cxn ang="0">
                <a:pos x="0" y="206"/>
              </a:cxn>
              <a:cxn ang="0">
                <a:pos x="0" y="0"/>
              </a:cxn>
              <a:cxn ang="0">
                <a:pos x="251" y="0"/>
              </a:cxn>
              <a:cxn ang="0">
                <a:pos x="251" y="206"/>
              </a:cxn>
              <a:cxn ang="0">
                <a:pos x="0" y="206"/>
              </a:cxn>
            </a:cxnLst>
            <a:rect l="0" t="0" r="r" b="b"/>
            <a:pathLst>
              <a:path w="252" h="207">
                <a:moveTo>
                  <a:pt x="0" y="206"/>
                </a:moveTo>
                <a:lnTo>
                  <a:pt x="0" y="0"/>
                </a:lnTo>
                <a:lnTo>
                  <a:pt x="251" y="0"/>
                </a:lnTo>
                <a:lnTo>
                  <a:pt x="251" y="206"/>
                </a:lnTo>
                <a:lnTo>
                  <a:pt x="0" y="206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50" name="Freeform 10"/>
          <p:cNvSpPr>
            <a:spLocks/>
          </p:cNvSpPr>
          <p:nvPr/>
        </p:nvSpPr>
        <p:spPr bwMode="auto">
          <a:xfrm>
            <a:off x="6140450" y="5421313"/>
            <a:ext cx="280988" cy="271462"/>
          </a:xfrm>
          <a:custGeom>
            <a:avLst/>
            <a:gdLst/>
            <a:ahLst/>
            <a:cxnLst>
              <a:cxn ang="0">
                <a:pos x="0" y="206"/>
              </a:cxn>
              <a:cxn ang="0">
                <a:pos x="0" y="0"/>
              </a:cxn>
              <a:cxn ang="0">
                <a:pos x="249" y="0"/>
              </a:cxn>
              <a:cxn ang="0">
                <a:pos x="249" y="206"/>
              </a:cxn>
              <a:cxn ang="0">
                <a:pos x="0" y="206"/>
              </a:cxn>
            </a:cxnLst>
            <a:rect l="0" t="0" r="r" b="b"/>
            <a:pathLst>
              <a:path w="250" h="207">
                <a:moveTo>
                  <a:pt x="0" y="206"/>
                </a:moveTo>
                <a:lnTo>
                  <a:pt x="0" y="0"/>
                </a:lnTo>
                <a:lnTo>
                  <a:pt x="249" y="0"/>
                </a:lnTo>
                <a:lnTo>
                  <a:pt x="249" y="206"/>
                </a:lnTo>
                <a:lnTo>
                  <a:pt x="0" y="206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51" name="Freeform 11"/>
          <p:cNvSpPr>
            <a:spLocks/>
          </p:cNvSpPr>
          <p:nvPr/>
        </p:nvSpPr>
        <p:spPr bwMode="auto">
          <a:xfrm>
            <a:off x="6515100" y="5421313"/>
            <a:ext cx="280988" cy="271462"/>
          </a:xfrm>
          <a:custGeom>
            <a:avLst/>
            <a:gdLst/>
            <a:ahLst/>
            <a:cxnLst>
              <a:cxn ang="0">
                <a:pos x="0" y="206"/>
              </a:cxn>
              <a:cxn ang="0">
                <a:pos x="0" y="0"/>
              </a:cxn>
              <a:cxn ang="0">
                <a:pos x="249" y="0"/>
              </a:cxn>
              <a:cxn ang="0">
                <a:pos x="249" y="206"/>
              </a:cxn>
              <a:cxn ang="0">
                <a:pos x="0" y="206"/>
              </a:cxn>
            </a:cxnLst>
            <a:rect l="0" t="0" r="r" b="b"/>
            <a:pathLst>
              <a:path w="250" h="207">
                <a:moveTo>
                  <a:pt x="0" y="206"/>
                </a:moveTo>
                <a:lnTo>
                  <a:pt x="0" y="0"/>
                </a:lnTo>
                <a:lnTo>
                  <a:pt x="249" y="0"/>
                </a:lnTo>
                <a:lnTo>
                  <a:pt x="249" y="206"/>
                </a:lnTo>
                <a:lnTo>
                  <a:pt x="0" y="206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52" name="Freeform 12"/>
          <p:cNvSpPr>
            <a:spLocks/>
          </p:cNvSpPr>
          <p:nvPr/>
        </p:nvSpPr>
        <p:spPr bwMode="auto">
          <a:xfrm>
            <a:off x="6888163" y="5421313"/>
            <a:ext cx="282575" cy="271462"/>
          </a:xfrm>
          <a:custGeom>
            <a:avLst/>
            <a:gdLst/>
            <a:ahLst/>
            <a:cxnLst>
              <a:cxn ang="0">
                <a:pos x="0" y="206"/>
              </a:cxn>
              <a:cxn ang="0">
                <a:pos x="0" y="0"/>
              </a:cxn>
              <a:cxn ang="0">
                <a:pos x="250" y="0"/>
              </a:cxn>
              <a:cxn ang="0">
                <a:pos x="250" y="206"/>
              </a:cxn>
              <a:cxn ang="0">
                <a:pos x="0" y="206"/>
              </a:cxn>
            </a:cxnLst>
            <a:rect l="0" t="0" r="r" b="b"/>
            <a:pathLst>
              <a:path w="251" h="207">
                <a:moveTo>
                  <a:pt x="0" y="206"/>
                </a:moveTo>
                <a:lnTo>
                  <a:pt x="0" y="0"/>
                </a:lnTo>
                <a:lnTo>
                  <a:pt x="250" y="0"/>
                </a:lnTo>
                <a:lnTo>
                  <a:pt x="250" y="206"/>
                </a:lnTo>
                <a:lnTo>
                  <a:pt x="0" y="206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53" name="Freeform 13"/>
          <p:cNvSpPr>
            <a:spLocks/>
          </p:cNvSpPr>
          <p:nvPr/>
        </p:nvSpPr>
        <p:spPr bwMode="auto">
          <a:xfrm>
            <a:off x="7262813" y="5421313"/>
            <a:ext cx="280987" cy="271462"/>
          </a:xfrm>
          <a:custGeom>
            <a:avLst/>
            <a:gdLst/>
            <a:ahLst/>
            <a:cxnLst>
              <a:cxn ang="0">
                <a:pos x="0" y="206"/>
              </a:cxn>
              <a:cxn ang="0">
                <a:pos x="0" y="0"/>
              </a:cxn>
              <a:cxn ang="0">
                <a:pos x="250" y="0"/>
              </a:cxn>
              <a:cxn ang="0">
                <a:pos x="250" y="206"/>
              </a:cxn>
              <a:cxn ang="0">
                <a:pos x="0" y="206"/>
              </a:cxn>
            </a:cxnLst>
            <a:rect l="0" t="0" r="r" b="b"/>
            <a:pathLst>
              <a:path w="251" h="207">
                <a:moveTo>
                  <a:pt x="0" y="206"/>
                </a:moveTo>
                <a:lnTo>
                  <a:pt x="0" y="0"/>
                </a:lnTo>
                <a:lnTo>
                  <a:pt x="250" y="0"/>
                </a:lnTo>
                <a:lnTo>
                  <a:pt x="250" y="206"/>
                </a:lnTo>
                <a:lnTo>
                  <a:pt x="0" y="206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54" name="Freeform 14"/>
          <p:cNvSpPr>
            <a:spLocks/>
          </p:cNvSpPr>
          <p:nvPr/>
        </p:nvSpPr>
        <p:spPr bwMode="auto">
          <a:xfrm>
            <a:off x="5556250" y="4530725"/>
            <a:ext cx="1220788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85" y="0"/>
              </a:cxn>
              <a:cxn ang="0">
                <a:pos x="0" y="0"/>
              </a:cxn>
            </a:cxnLst>
            <a:rect l="0" t="0" r="r" b="b"/>
            <a:pathLst>
              <a:path w="1086" h="1">
                <a:moveTo>
                  <a:pt x="0" y="0"/>
                </a:moveTo>
                <a:lnTo>
                  <a:pt x="1085" y="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55" name="Freeform 15"/>
          <p:cNvSpPr>
            <a:spLocks/>
          </p:cNvSpPr>
          <p:nvPr/>
        </p:nvSpPr>
        <p:spPr bwMode="auto">
          <a:xfrm>
            <a:off x="5556250" y="3727450"/>
            <a:ext cx="644525" cy="804863"/>
          </a:xfrm>
          <a:custGeom>
            <a:avLst/>
            <a:gdLst/>
            <a:ahLst/>
            <a:cxnLst>
              <a:cxn ang="0">
                <a:pos x="0" y="614"/>
              </a:cxn>
              <a:cxn ang="0">
                <a:pos x="572" y="0"/>
              </a:cxn>
              <a:cxn ang="0">
                <a:pos x="0" y="614"/>
              </a:cxn>
            </a:cxnLst>
            <a:rect l="0" t="0" r="r" b="b"/>
            <a:pathLst>
              <a:path w="573" h="615">
                <a:moveTo>
                  <a:pt x="0" y="614"/>
                </a:moveTo>
                <a:lnTo>
                  <a:pt x="572" y="0"/>
                </a:lnTo>
                <a:lnTo>
                  <a:pt x="0" y="614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56" name="Freeform 16"/>
          <p:cNvSpPr>
            <a:spLocks/>
          </p:cNvSpPr>
          <p:nvPr/>
        </p:nvSpPr>
        <p:spPr bwMode="auto">
          <a:xfrm>
            <a:off x="6199188" y="3727450"/>
            <a:ext cx="584200" cy="8048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19" y="614"/>
              </a:cxn>
              <a:cxn ang="0">
                <a:pos x="0" y="0"/>
              </a:cxn>
            </a:cxnLst>
            <a:rect l="0" t="0" r="r" b="b"/>
            <a:pathLst>
              <a:path w="520" h="615">
                <a:moveTo>
                  <a:pt x="0" y="0"/>
                </a:moveTo>
                <a:lnTo>
                  <a:pt x="519" y="614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57" name="Freeform 17"/>
          <p:cNvSpPr>
            <a:spLocks/>
          </p:cNvSpPr>
          <p:nvPr/>
        </p:nvSpPr>
        <p:spPr bwMode="auto">
          <a:xfrm>
            <a:off x="5962650" y="3657600"/>
            <a:ext cx="238125" cy="714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5" y="8"/>
              </a:cxn>
              <a:cxn ang="0">
                <a:pos x="210" y="54"/>
              </a:cxn>
              <a:cxn ang="0">
                <a:pos x="0" y="0"/>
              </a:cxn>
            </a:cxnLst>
            <a:rect l="0" t="0" r="r" b="b"/>
            <a:pathLst>
              <a:path w="211" h="55">
                <a:moveTo>
                  <a:pt x="0" y="0"/>
                </a:moveTo>
                <a:lnTo>
                  <a:pt x="35" y="8"/>
                </a:lnTo>
                <a:lnTo>
                  <a:pt x="210" y="54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58" name="Freeform 18"/>
          <p:cNvSpPr>
            <a:spLocks/>
          </p:cNvSpPr>
          <p:nvPr/>
        </p:nvSpPr>
        <p:spPr bwMode="auto">
          <a:xfrm>
            <a:off x="6130925" y="3687763"/>
            <a:ext cx="69850" cy="41275"/>
          </a:xfrm>
          <a:custGeom>
            <a:avLst/>
            <a:gdLst/>
            <a:ahLst/>
            <a:cxnLst>
              <a:cxn ang="0">
                <a:pos x="7" y="0"/>
              </a:cxn>
              <a:cxn ang="0">
                <a:pos x="61" y="30"/>
              </a:cxn>
              <a:cxn ang="0">
                <a:pos x="0" y="29"/>
              </a:cxn>
              <a:cxn ang="0">
                <a:pos x="7" y="0"/>
              </a:cxn>
            </a:cxnLst>
            <a:rect l="0" t="0" r="r" b="b"/>
            <a:pathLst>
              <a:path w="62" h="31">
                <a:moveTo>
                  <a:pt x="7" y="0"/>
                </a:moveTo>
                <a:lnTo>
                  <a:pt x="61" y="30"/>
                </a:lnTo>
                <a:lnTo>
                  <a:pt x="0" y="29"/>
                </a:lnTo>
                <a:lnTo>
                  <a:pt x="7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59" name="Freeform 19"/>
          <p:cNvSpPr>
            <a:spLocks/>
          </p:cNvSpPr>
          <p:nvPr/>
        </p:nvSpPr>
        <p:spPr bwMode="auto">
          <a:xfrm>
            <a:off x="5260975" y="4743450"/>
            <a:ext cx="331788" cy="2667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94" y="0"/>
              </a:cxn>
              <a:cxn ang="0">
                <a:pos x="294" y="203"/>
              </a:cxn>
              <a:cxn ang="0">
                <a:pos x="0" y="203"/>
              </a:cxn>
              <a:cxn ang="0">
                <a:pos x="0" y="0"/>
              </a:cxn>
            </a:cxnLst>
            <a:rect l="0" t="0" r="r" b="b"/>
            <a:pathLst>
              <a:path w="295" h="204">
                <a:moveTo>
                  <a:pt x="0" y="0"/>
                </a:moveTo>
                <a:lnTo>
                  <a:pt x="294" y="0"/>
                </a:lnTo>
                <a:lnTo>
                  <a:pt x="294" y="203"/>
                </a:lnTo>
                <a:lnTo>
                  <a:pt x="0" y="203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60" name="Freeform 20"/>
          <p:cNvSpPr>
            <a:spLocks/>
          </p:cNvSpPr>
          <p:nvPr/>
        </p:nvSpPr>
        <p:spPr bwMode="auto">
          <a:xfrm>
            <a:off x="5591175" y="4841875"/>
            <a:ext cx="52388" cy="31750"/>
          </a:xfrm>
          <a:custGeom>
            <a:avLst/>
            <a:gdLst/>
            <a:ahLst/>
            <a:cxnLst>
              <a:cxn ang="0">
                <a:pos x="46" y="23"/>
              </a:cxn>
              <a:cxn ang="0">
                <a:pos x="0" y="12"/>
              </a:cxn>
              <a:cxn ang="0">
                <a:pos x="46" y="0"/>
              </a:cxn>
            </a:cxnLst>
            <a:rect l="0" t="0" r="r" b="b"/>
            <a:pathLst>
              <a:path w="47" h="24">
                <a:moveTo>
                  <a:pt x="46" y="23"/>
                </a:moveTo>
                <a:lnTo>
                  <a:pt x="0" y="12"/>
                </a:lnTo>
                <a:lnTo>
                  <a:pt x="46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61" name="Freeform 21"/>
          <p:cNvSpPr>
            <a:spLocks/>
          </p:cNvSpPr>
          <p:nvPr/>
        </p:nvSpPr>
        <p:spPr bwMode="auto">
          <a:xfrm>
            <a:off x="5591175" y="4857750"/>
            <a:ext cx="198438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6" y="0"/>
              </a:cxn>
              <a:cxn ang="0">
                <a:pos x="0" y="0"/>
              </a:cxn>
            </a:cxnLst>
            <a:rect l="0" t="0" r="r" b="b"/>
            <a:pathLst>
              <a:path w="177" h="1">
                <a:moveTo>
                  <a:pt x="0" y="0"/>
                </a:moveTo>
                <a:lnTo>
                  <a:pt x="176" y="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62" name="Freeform 22"/>
          <p:cNvSpPr>
            <a:spLocks/>
          </p:cNvSpPr>
          <p:nvPr/>
        </p:nvSpPr>
        <p:spPr bwMode="auto">
          <a:xfrm>
            <a:off x="5735638" y="4841875"/>
            <a:ext cx="53975" cy="31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7" y="12"/>
              </a:cxn>
              <a:cxn ang="0">
                <a:pos x="0" y="23"/>
              </a:cxn>
            </a:cxnLst>
            <a:rect l="0" t="0" r="r" b="b"/>
            <a:pathLst>
              <a:path w="48" h="24">
                <a:moveTo>
                  <a:pt x="0" y="0"/>
                </a:moveTo>
                <a:lnTo>
                  <a:pt x="47" y="12"/>
                </a:lnTo>
                <a:lnTo>
                  <a:pt x="0" y="23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63" name="Freeform 23"/>
          <p:cNvSpPr>
            <a:spLocks/>
          </p:cNvSpPr>
          <p:nvPr/>
        </p:nvSpPr>
        <p:spPr bwMode="auto">
          <a:xfrm>
            <a:off x="5789613" y="4743450"/>
            <a:ext cx="330200" cy="2667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94" y="0"/>
              </a:cxn>
              <a:cxn ang="0">
                <a:pos x="294" y="203"/>
              </a:cxn>
              <a:cxn ang="0">
                <a:pos x="0" y="203"/>
              </a:cxn>
              <a:cxn ang="0">
                <a:pos x="0" y="0"/>
              </a:cxn>
            </a:cxnLst>
            <a:rect l="0" t="0" r="r" b="b"/>
            <a:pathLst>
              <a:path w="295" h="204">
                <a:moveTo>
                  <a:pt x="0" y="0"/>
                </a:moveTo>
                <a:lnTo>
                  <a:pt x="294" y="0"/>
                </a:lnTo>
                <a:lnTo>
                  <a:pt x="294" y="203"/>
                </a:lnTo>
                <a:lnTo>
                  <a:pt x="0" y="203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64" name="Freeform 24"/>
          <p:cNvSpPr>
            <a:spLocks/>
          </p:cNvSpPr>
          <p:nvPr/>
        </p:nvSpPr>
        <p:spPr bwMode="auto">
          <a:xfrm>
            <a:off x="6119813" y="4841875"/>
            <a:ext cx="53975" cy="31750"/>
          </a:xfrm>
          <a:custGeom>
            <a:avLst/>
            <a:gdLst/>
            <a:ahLst/>
            <a:cxnLst>
              <a:cxn ang="0">
                <a:pos x="47" y="23"/>
              </a:cxn>
              <a:cxn ang="0">
                <a:pos x="0" y="12"/>
              </a:cxn>
              <a:cxn ang="0">
                <a:pos x="47" y="0"/>
              </a:cxn>
            </a:cxnLst>
            <a:rect l="0" t="0" r="r" b="b"/>
            <a:pathLst>
              <a:path w="48" h="24">
                <a:moveTo>
                  <a:pt x="47" y="23"/>
                </a:moveTo>
                <a:lnTo>
                  <a:pt x="0" y="12"/>
                </a:lnTo>
                <a:lnTo>
                  <a:pt x="47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65" name="Freeform 25"/>
          <p:cNvSpPr>
            <a:spLocks/>
          </p:cNvSpPr>
          <p:nvPr/>
        </p:nvSpPr>
        <p:spPr bwMode="auto">
          <a:xfrm>
            <a:off x="6119813" y="4857750"/>
            <a:ext cx="165100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46" y="0"/>
              </a:cxn>
              <a:cxn ang="0">
                <a:pos x="0" y="0"/>
              </a:cxn>
            </a:cxnLst>
            <a:rect l="0" t="0" r="r" b="b"/>
            <a:pathLst>
              <a:path w="147" h="1">
                <a:moveTo>
                  <a:pt x="0" y="0"/>
                </a:moveTo>
                <a:lnTo>
                  <a:pt x="146" y="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66" name="Freeform 26"/>
          <p:cNvSpPr>
            <a:spLocks/>
          </p:cNvSpPr>
          <p:nvPr/>
        </p:nvSpPr>
        <p:spPr bwMode="auto">
          <a:xfrm>
            <a:off x="6230938" y="4841875"/>
            <a:ext cx="53975" cy="31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7" y="12"/>
              </a:cxn>
              <a:cxn ang="0">
                <a:pos x="0" y="23"/>
              </a:cxn>
            </a:cxnLst>
            <a:rect l="0" t="0" r="r" b="b"/>
            <a:pathLst>
              <a:path w="48" h="24">
                <a:moveTo>
                  <a:pt x="0" y="0"/>
                </a:moveTo>
                <a:lnTo>
                  <a:pt x="47" y="12"/>
                </a:lnTo>
                <a:lnTo>
                  <a:pt x="0" y="23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67" name="Freeform 27"/>
          <p:cNvSpPr>
            <a:spLocks/>
          </p:cNvSpPr>
          <p:nvPr/>
        </p:nvSpPr>
        <p:spPr bwMode="auto">
          <a:xfrm>
            <a:off x="5491163" y="4514850"/>
            <a:ext cx="133350" cy="230188"/>
          </a:xfrm>
          <a:custGeom>
            <a:avLst/>
            <a:gdLst/>
            <a:ahLst/>
            <a:cxnLst>
              <a:cxn ang="0">
                <a:pos x="118" y="0"/>
              </a:cxn>
              <a:cxn ang="0">
                <a:pos x="0" y="175"/>
              </a:cxn>
              <a:cxn ang="0">
                <a:pos x="118" y="0"/>
              </a:cxn>
            </a:cxnLst>
            <a:rect l="0" t="0" r="r" b="b"/>
            <a:pathLst>
              <a:path w="119" h="176">
                <a:moveTo>
                  <a:pt x="118" y="0"/>
                </a:moveTo>
                <a:lnTo>
                  <a:pt x="0" y="175"/>
                </a:lnTo>
                <a:lnTo>
                  <a:pt x="118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68" name="Freeform 28"/>
          <p:cNvSpPr>
            <a:spLocks/>
          </p:cNvSpPr>
          <p:nvPr/>
        </p:nvSpPr>
        <p:spPr bwMode="auto">
          <a:xfrm>
            <a:off x="5491163" y="4683125"/>
            <a:ext cx="42862" cy="61913"/>
          </a:xfrm>
          <a:custGeom>
            <a:avLst/>
            <a:gdLst/>
            <a:ahLst/>
            <a:cxnLst>
              <a:cxn ang="0">
                <a:pos x="37" y="14"/>
              </a:cxn>
              <a:cxn ang="0">
                <a:pos x="0" y="46"/>
              </a:cxn>
              <a:cxn ang="0">
                <a:pos x="16" y="0"/>
              </a:cxn>
            </a:cxnLst>
            <a:rect l="0" t="0" r="r" b="b"/>
            <a:pathLst>
              <a:path w="38" h="47">
                <a:moveTo>
                  <a:pt x="37" y="14"/>
                </a:moveTo>
                <a:lnTo>
                  <a:pt x="0" y="46"/>
                </a:lnTo>
                <a:lnTo>
                  <a:pt x="16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69" name="Freeform 29"/>
          <p:cNvSpPr>
            <a:spLocks/>
          </p:cNvSpPr>
          <p:nvPr/>
        </p:nvSpPr>
        <p:spPr bwMode="auto">
          <a:xfrm>
            <a:off x="5953125" y="4514850"/>
            <a:ext cx="1588" cy="2301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75"/>
              </a:cxn>
              <a:cxn ang="0">
                <a:pos x="0" y="0"/>
              </a:cxn>
            </a:cxnLst>
            <a:rect l="0" t="0" r="r" b="b"/>
            <a:pathLst>
              <a:path w="1" h="176">
                <a:moveTo>
                  <a:pt x="0" y="0"/>
                </a:moveTo>
                <a:lnTo>
                  <a:pt x="0" y="175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70" name="Freeform 30"/>
          <p:cNvSpPr>
            <a:spLocks/>
          </p:cNvSpPr>
          <p:nvPr/>
        </p:nvSpPr>
        <p:spPr bwMode="auto">
          <a:xfrm>
            <a:off x="5940425" y="4683125"/>
            <a:ext cx="26988" cy="61913"/>
          </a:xfrm>
          <a:custGeom>
            <a:avLst/>
            <a:gdLst/>
            <a:ahLst/>
            <a:cxnLst>
              <a:cxn ang="0">
                <a:pos x="23" y="0"/>
              </a:cxn>
              <a:cxn ang="0">
                <a:pos x="11" y="47"/>
              </a:cxn>
              <a:cxn ang="0">
                <a:pos x="0" y="0"/>
              </a:cxn>
            </a:cxnLst>
            <a:rect l="0" t="0" r="r" b="b"/>
            <a:pathLst>
              <a:path w="24" h="48">
                <a:moveTo>
                  <a:pt x="23" y="0"/>
                </a:moveTo>
                <a:lnTo>
                  <a:pt x="11" y="47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71" name="Freeform 31"/>
          <p:cNvSpPr>
            <a:spLocks/>
          </p:cNvSpPr>
          <p:nvPr/>
        </p:nvSpPr>
        <p:spPr bwMode="auto">
          <a:xfrm>
            <a:off x="6680200" y="4743450"/>
            <a:ext cx="330200" cy="2667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93" y="0"/>
              </a:cxn>
              <a:cxn ang="0">
                <a:pos x="293" y="203"/>
              </a:cxn>
              <a:cxn ang="0">
                <a:pos x="0" y="203"/>
              </a:cxn>
              <a:cxn ang="0">
                <a:pos x="0" y="0"/>
              </a:cxn>
            </a:cxnLst>
            <a:rect l="0" t="0" r="r" b="b"/>
            <a:pathLst>
              <a:path w="294" h="204">
                <a:moveTo>
                  <a:pt x="0" y="0"/>
                </a:moveTo>
                <a:lnTo>
                  <a:pt x="293" y="0"/>
                </a:lnTo>
                <a:lnTo>
                  <a:pt x="293" y="203"/>
                </a:lnTo>
                <a:lnTo>
                  <a:pt x="0" y="203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72" name="Freeform 32"/>
          <p:cNvSpPr>
            <a:spLocks/>
          </p:cNvSpPr>
          <p:nvPr/>
        </p:nvSpPr>
        <p:spPr bwMode="auto">
          <a:xfrm>
            <a:off x="6516688" y="4841875"/>
            <a:ext cx="52387" cy="31750"/>
          </a:xfrm>
          <a:custGeom>
            <a:avLst/>
            <a:gdLst/>
            <a:ahLst/>
            <a:cxnLst>
              <a:cxn ang="0">
                <a:pos x="46" y="23"/>
              </a:cxn>
              <a:cxn ang="0">
                <a:pos x="0" y="12"/>
              </a:cxn>
              <a:cxn ang="0">
                <a:pos x="46" y="0"/>
              </a:cxn>
            </a:cxnLst>
            <a:rect l="0" t="0" r="r" b="b"/>
            <a:pathLst>
              <a:path w="47" h="24">
                <a:moveTo>
                  <a:pt x="46" y="23"/>
                </a:moveTo>
                <a:lnTo>
                  <a:pt x="0" y="12"/>
                </a:lnTo>
                <a:lnTo>
                  <a:pt x="46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73" name="Freeform 33"/>
          <p:cNvSpPr>
            <a:spLocks/>
          </p:cNvSpPr>
          <p:nvPr/>
        </p:nvSpPr>
        <p:spPr bwMode="auto">
          <a:xfrm>
            <a:off x="6516688" y="4857750"/>
            <a:ext cx="165100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46" y="0"/>
              </a:cxn>
              <a:cxn ang="0">
                <a:pos x="0" y="0"/>
              </a:cxn>
            </a:cxnLst>
            <a:rect l="0" t="0" r="r" b="b"/>
            <a:pathLst>
              <a:path w="147" h="1">
                <a:moveTo>
                  <a:pt x="0" y="0"/>
                </a:moveTo>
                <a:lnTo>
                  <a:pt x="146" y="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74" name="Freeform 34"/>
          <p:cNvSpPr>
            <a:spLocks/>
          </p:cNvSpPr>
          <p:nvPr/>
        </p:nvSpPr>
        <p:spPr bwMode="auto">
          <a:xfrm>
            <a:off x="6627813" y="4841875"/>
            <a:ext cx="53975" cy="31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7" y="12"/>
              </a:cxn>
              <a:cxn ang="0">
                <a:pos x="0" y="23"/>
              </a:cxn>
            </a:cxnLst>
            <a:rect l="0" t="0" r="r" b="b"/>
            <a:pathLst>
              <a:path w="48" h="24">
                <a:moveTo>
                  <a:pt x="0" y="0"/>
                </a:moveTo>
                <a:lnTo>
                  <a:pt x="47" y="12"/>
                </a:lnTo>
                <a:lnTo>
                  <a:pt x="0" y="23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75" name="Freeform 35"/>
          <p:cNvSpPr>
            <a:spLocks/>
          </p:cNvSpPr>
          <p:nvPr/>
        </p:nvSpPr>
        <p:spPr bwMode="auto">
          <a:xfrm>
            <a:off x="6713538" y="4514850"/>
            <a:ext cx="133350" cy="2301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18" y="175"/>
              </a:cxn>
              <a:cxn ang="0">
                <a:pos x="0" y="0"/>
              </a:cxn>
            </a:cxnLst>
            <a:rect l="0" t="0" r="r" b="b"/>
            <a:pathLst>
              <a:path w="119" h="176">
                <a:moveTo>
                  <a:pt x="0" y="0"/>
                </a:moveTo>
                <a:lnTo>
                  <a:pt x="118" y="175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76" name="Freeform 36"/>
          <p:cNvSpPr>
            <a:spLocks/>
          </p:cNvSpPr>
          <p:nvPr/>
        </p:nvSpPr>
        <p:spPr bwMode="auto">
          <a:xfrm>
            <a:off x="6805613" y="4683125"/>
            <a:ext cx="41275" cy="61913"/>
          </a:xfrm>
          <a:custGeom>
            <a:avLst/>
            <a:gdLst/>
            <a:ahLst/>
            <a:cxnLst>
              <a:cxn ang="0">
                <a:pos x="20" y="0"/>
              </a:cxn>
              <a:cxn ang="0">
                <a:pos x="36" y="46"/>
              </a:cxn>
              <a:cxn ang="0">
                <a:pos x="0" y="14"/>
              </a:cxn>
            </a:cxnLst>
            <a:rect l="0" t="0" r="r" b="b"/>
            <a:pathLst>
              <a:path w="37" h="47">
                <a:moveTo>
                  <a:pt x="20" y="0"/>
                </a:moveTo>
                <a:lnTo>
                  <a:pt x="36" y="46"/>
                </a:lnTo>
                <a:lnTo>
                  <a:pt x="0" y="14"/>
                </a:lnTo>
              </a:path>
            </a:pathLst>
          </a:custGeom>
          <a:noFill/>
          <a:ln w="127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77" name="Freeform 37"/>
          <p:cNvSpPr>
            <a:spLocks/>
          </p:cNvSpPr>
          <p:nvPr/>
        </p:nvSpPr>
        <p:spPr bwMode="auto">
          <a:xfrm>
            <a:off x="5029200" y="5010150"/>
            <a:ext cx="265113" cy="419100"/>
          </a:xfrm>
          <a:custGeom>
            <a:avLst/>
            <a:gdLst/>
            <a:ahLst/>
            <a:cxnLst>
              <a:cxn ang="0">
                <a:pos x="235" y="0"/>
              </a:cxn>
              <a:cxn ang="0">
                <a:pos x="0" y="320"/>
              </a:cxn>
              <a:cxn ang="0">
                <a:pos x="235" y="0"/>
              </a:cxn>
            </a:cxnLst>
            <a:rect l="0" t="0" r="r" b="b"/>
            <a:pathLst>
              <a:path w="236" h="321">
                <a:moveTo>
                  <a:pt x="235" y="0"/>
                </a:moveTo>
                <a:lnTo>
                  <a:pt x="0" y="320"/>
                </a:lnTo>
                <a:lnTo>
                  <a:pt x="235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78" name="Freeform 38"/>
          <p:cNvSpPr>
            <a:spLocks/>
          </p:cNvSpPr>
          <p:nvPr/>
        </p:nvSpPr>
        <p:spPr bwMode="auto">
          <a:xfrm>
            <a:off x="5029200" y="5370513"/>
            <a:ext cx="42863" cy="58737"/>
          </a:xfrm>
          <a:custGeom>
            <a:avLst/>
            <a:gdLst/>
            <a:ahLst/>
            <a:cxnLst>
              <a:cxn ang="0">
                <a:pos x="37" y="14"/>
              </a:cxn>
              <a:cxn ang="0">
                <a:pos x="0" y="44"/>
              </a:cxn>
              <a:cxn ang="0">
                <a:pos x="18" y="0"/>
              </a:cxn>
            </a:cxnLst>
            <a:rect l="0" t="0" r="r" b="b"/>
            <a:pathLst>
              <a:path w="38" h="45">
                <a:moveTo>
                  <a:pt x="37" y="14"/>
                </a:moveTo>
                <a:lnTo>
                  <a:pt x="0" y="44"/>
                </a:lnTo>
                <a:lnTo>
                  <a:pt x="18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79" name="Freeform 39"/>
          <p:cNvSpPr>
            <a:spLocks/>
          </p:cNvSpPr>
          <p:nvPr/>
        </p:nvSpPr>
        <p:spPr bwMode="auto">
          <a:xfrm>
            <a:off x="5129213" y="5010150"/>
            <a:ext cx="198437" cy="419100"/>
          </a:xfrm>
          <a:custGeom>
            <a:avLst/>
            <a:gdLst/>
            <a:ahLst/>
            <a:cxnLst>
              <a:cxn ang="0">
                <a:pos x="176" y="0"/>
              </a:cxn>
              <a:cxn ang="0">
                <a:pos x="0" y="320"/>
              </a:cxn>
              <a:cxn ang="0">
                <a:pos x="176" y="0"/>
              </a:cxn>
            </a:cxnLst>
            <a:rect l="0" t="0" r="r" b="b"/>
            <a:pathLst>
              <a:path w="177" h="321">
                <a:moveTo>
                  <a:pt x="176" y="0"/>
                </a:moveTo>
                <a:lnTo>
                  <a:pt x="0" y="320"/>
                </a:lnTo>
                <a:lnTo>
                  <a:pt x="176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80" name="Freeform 40"/>
          <p:cNvSpPr>
            <a:spLocks/>
          </p:cNvSpPr>
          <p:nvPr/>
        </p:nvSpPr>
        <p:spPr bwMode="auto">
          <a:xfrm>
            <a:off x="5129213" y="5367338"/>
            <a:ext cx="36512" cy="61912"/>
          </a:xfrm>
          <a:custGeom>
            <a:avLst/>
            <a:gdLst/>
            <a:ahLst/>
            <a:cxnLst>
              <a:cxn ang="0">
                <a:pos x="32" y="10"/>
              </a:cxn>
              <a:cxn ang="0">
                <a:pos x="0" y="46"/>
              </a:cxn>
              <a:cxn ang="0">
                <a:pos x="12" y="0"/>
              </a:cxn>
            </a:cxnLst>
            <a:rect l="0" t="0" r="r" b="b"/>
            <a:pathLst>
              <a:path w="33" h="47">
                <a:moveTo>
                  <a:pt x="32" y="10"/>
                </a:moveTo>
                <a:lnTo>
                  <a:pt x="0" y="46"/>
                </a:lnTo>
                <a:lnTo>
                  <a:pt x="12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81" name="Freeform 41"/>
          <p:cNvSpPr>
            <a:spLocks/>
          </p:cNvSpPr>
          <p:nvPr/>
        </p:nvSpPr>
        <p:spPr bwMode="auto">
          <a:xfrm>
            <a:off x="5227638" y="5010150"/>
            <a:ext cx="133350" cy="419100"/>
          </a:xfrm>
          <a:custGeom>
            <a:avLst/>
            <a:gdLst/>
            <a:ahLst/>
            <a:cxnLst>
              <a:cxn ang="0">
                <a:pos x="118" y="0"/>
              </a:cxn>
              <a:cxn ang="0">
                <a:pos x="0" y="320"/>
              </a:cxn>
              <a:cxn ang="0">
                <a:pos x="118" y="0"/>
              </a:cxn>
            </a:cxnLst>
            <a:rect l="0" t="0" r="r" b="b"/>
            <a:pathLst>
              <a:path w="119" h="321">
                <a:moveTo>
                  <a:pt x="118" y="0"/>
                </a:moveTo>
                <a:lnTo>
                  <a:pt x="0" y="320"/>
                </a:lnTo>
                <a:lnTo>
                  <a:pt x="118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82" name="Freeform 42"/>
          <p:cNvSpPr>
            <a:spLocks/>
          </p:cNvSpPr>
          <p:nvPr/>
        </p:nvSpPr>
        <p:spPr bwMode="auto">
          <a:xfrm>
            <a:off x="5227638" y="5365750"/>
            <a:ext cx="31750" cy="63500"/>
          </a:xfrm>
          <a:custGeom>
            <a:avLst/>
            <a:gdLst/>
            <a:ahLst/>
            <a:cxnLst>
              <a:cxn ang="0">
                <a:pos x="28" y="7"/>
              </a:cxn>
              <a:cxn ang="0">
                <a:pos x="0" y="47"/>
              </a:cxn>
              <a:cxn ang="0">
                <a:pos x="5" y="0"/>
              </a:cxn>
            </a:cxnLst>
            <a:rect l="0" t="0" r="r" b="b"/>
            <a:pathLst>
              <a:path w="29" h="48">
                <a:moveTo>
                  <a:pt x="28" y="7"/>
                </a:moveTo>
                <a:lnTo>
                  <a:pt x="0" y="47"/>
                </a:lnTo>
                <a:lnTo>
                  <a:pt x="5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83" name="Freeform 43"/>
          <p:cNvSpPr>
            <a:spLocks/>
          </p:cNvSpPr>
          <p:nvPr/>
        </p:nvSpPr>
        <p:spPr bwMode="auto">
          <a:xfrm>
            <a:off x="5392738" y="5010150"/>
            <a:ext cx="34925" cy="4191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9" y="320"/>
              </a:cxn>
              <a:cxn ang="0">
                <a:pos x="0" y="0"/>
              </a:cxn>
            </a:cxnLst>
            <a:rect l="0" t="0" r="r" b="b"/>
            <a:pathLst>
              <a:path w="30" h="321">
                <a:moveTo>
                  <a:pt x="0" y="0"/>
                </a:moveTo>
                <a:lnTo>
                  <a:pt x="29" y="32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84" name="Freeform 44"/>
          <p:cNvSpPr>
            <a:spLocks/>
          </p:cNvSpPr>
          <p:nvPr/>
        </p:nvSpPr>
        <p:spPr bwMode="auto">
          <a:xfrm>
            <a:off x="5408613" y="5365750"/>
            <a:ext cx="26987" cy="63500"/>
          </a:xfrm>
          <a:custGeom>
            <a:avLst/>
            <a:gdLst/>
            <a:ahLst/>
            <a:cxnLst>
              <a:cxn ang="0">
                <a:pos x="23" y="0"/>
              </a:cxn>
              <a:cxn ang="0">
                <a:pos x="16" y="47"/>
              </a:cxn>
              <a:cxn ang="0">
                <a:pos x="0" y="2"/>
              </a:cxn>
            </a:cxnLst>
            <a:rect l="0" t="0" r="r" b="b"/>
            <a:pathLst>
              <a:path w="24" h="48">
                <a:moveTo>
                  <a:pt x="23" y="0"/>
                </a:moveTo>
                <a:lnTo>
                  <a:pt x="16" y="47"/>
                </a:lnTo>
                <a:lnTo>
                  <a:pt x="0" y="2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85" name="Freeform 45"/>
          <p:cNvSpPr>
            <a:spLocks/>
          </p:cNvSpPr>
          <p:nvPr/>
        </p:nvSpPr>
        <p:spPr bwMode="auto">
          <a:xfrm>
            <a:off x="5822950" y="5010150"/>
            <a:ext cx="1588" cy="4191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0"/>
              </a:cxn>
              <a:cxn ang="0">
                <a:pos x="0" y="0"/>
              </a:cxn>
            </a:cxnLst>
            <a:rect l="0" t="0" r="r" b="b"/>
            <a:pathLst>
              <a:path w="1" h="321">
                <a:moveTo>
                  <a:pt x="0" y="0"/>
                </a:moveTo>
                <a:lnTo>
                  <a:pt x="0" y="32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86" name="Freeform 46"/>
          <p:cNvSpPr>
            <a:spLocks/>
          </p:cNvSpPr>
          <p:nvPr/>
        </p:nvSpPr>
        <p:spPr bwMode="auto">
          <a:xfrm>
            <a:off x="5808663" y="5367338"/>
            <a:ext cx="26987" cy="61912"/>
          </a:xfrm>
          <a:custGeom>
            <a:avLst/>
            <a:gdLst/>
            <a:ahLst/>
            <a:cxnLst>
              <a:cxn ang="0">
                <a:pos x="23" y="0"/>
              </a:cxn>
              <a:cxn ang="0">
                <a:pos x="12" y="46"/>
              </a:cxn>
              <a:cxn ang="0">
                <a:pos x="0" y="0"/>
              </a:cxn>
            </a:cxnLst>
            <a:rect l="0" t="0" r="r" b="b"/>
            <a:pathLst>
              <a:path w="24" h="47">
                <a:moveTo>
                  <a:pt x="23" y="0"/>
                </a:moveTo>
                <a:lnTo>
                  <a:pt x="12" y="46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87" name="Freeform 47"/>
          <p:cNvSpPr>
            <a:spLocks/>
          </p:cNvSpPr>
          <p:nvPr/>
        </p:nvSpPr>
        <p:spPr bwMode="auto">
          <a:xfrm>
            <a:off x="5854700" y="5010150"/>
            <a:ext cx="34925" cy="4191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0" y="320"/>
              </a:cxn>
              <a:cxn ang="0">
                <a:pos x="0" y="0"/>
              </a:cxn>
            </a:cxnLst>
            <a:rect l="0" t="0" r="r" b="b"/>
            <a:pathLst>
              <a:path w="31" h="321">
                <a:moveTo>
                  <a:pt x="0" y="0"/>
                </a:moveTo>
                <a:lnTo>
                  <a:pt x="30" y="32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88" name="Freeform 48"/>
          <p:cNvSpPr>
            <a:spLocks/>
          </p:cNvSpPr>
          <p:nvPr/>
        </p:nvSpPr>
        <p:spPr bwMode="auto">
          <a:xfrm>
            <a:off x="5870575" y="5365750"/>
            <a:ext cx="26988" cy="63500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16" y="47"/>
              </a:cxn>
              <a:cxn ang="0">
                <a:pos x="0" y="2"/>
              </a:cxn>
            </a:cxnLst>
            <a:rect l="0" t="0" r="r" b="b"/>
            <a:pathLst>
              <a:path w="25" h="48">
                <a:moveTo>
                  <a:pt x="24" y="0"/>
                </a:moveTo>
                <a:lnTo>
                  <a:pt x="16" y="47"/>
                </a:lnTo>
                <a:lnTo>
                  <a:pt x="0" y="2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89" name="Freeform 49"/>
          <p:cNvSpPr>
            <a:spLocks/>
          </p:cNvSpPr>
          <p:nvPr/>
        </p:nvSpPr>
        <p:spPr bwMode="auto">
          <a:xfrm>
            <a:off x="5888038" y="5010150"/>
            <a:ext cx="66675" cy="4191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8" y="320"/>
              </a:cxn>
              <a:cxn ang="0">
                <a:pos x="0" y="0"/>
              </a:cxn>
            </a:cxnLst>
            <a:rect l="0" t="0" r="r" b="b"/>
            <a:pathLst>
              <a:path w="59" h="321">
                <a:moveTo>
                  <a:pt x="0" y="0"/>
                </a:moveTo>
                <a:lnTo>
                  <a:pt x="58" y="32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90" name="Freeform 50"/>
          <p:cNvSpPr>
            <a:spLocks/>
          </p:cNvSpPr>
          <p:nvPr/>
        </p:nvSpPr>
        <p:spPr bwMode="auto">
          <a:xfrm>
            <a:off x="5932488" y="5365750"/>
            <a:ext cx="26987" cy="63500"/>
          </a:xfrm>
          <a:custGeom>
            <a:avLst/>
            <a:gdLst/>
            <a:ahLst/>
            <a:cxnLst>
              <a:cxn ang="0">
                <a:pos x="23" y="0"/>
              </a:cxn>
              <a:cxn ang="0">
                <a:pos x="19" y="48"/>
              </a:cxn>
              <a:cxn ang="0">
                <a:pos x="0" y="5"/>
              </a:cxn>
            </a:cxnLst>
            <a:rect l="0" t="0" r="r" b="b"/>
            <a:pathLst>
              <a:path w="24" h="49">
                <a:moveTo>
                  <a:pt x="23" y="0"/>
                </a:moveTo>
                <a:lnTo>
                  <a:pt x="19" y="48"/>
                </a:lnTo>
                <a:lnTo>
                  <a:pt x="0" y="5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91" name="Freeform 51"/>
          <p:cNvSpPr>
            <a:spLocks/>
          </p:cNvSpPr>
          <p:nvPr/>
        </p:nvSpPr>
        <p:spPr bwMode="auto">
          <a:xfrm>
            <a:off x="5919788" y="5010150"/>
            <a:ext cx="100012" cy="4191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8" y="320"/>
              </a:cxn>
              <a:cxn ang="0">
                <a:pos x="0" y="0"/>
              </a:cxn>
            </a:cxnLst>
            <a:rect l="0" t="0" r="r" b="b"/>
            <a:pathLst>
              <a:path w="89" h="321">
                <a:moveTo>
                  <a:pt x="0" y="0"/>
                </a:moveTo>
                <a:lnTo>
                  <a:pt x="88" y="32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92" name="Freeform 52"/>
          <p:cNvSpPr>
            <a:spLocks/>
          </p:cNvSpPr>
          <p:nvPr/>
        </p:nvSpPr>
        <p:spPr bwMode="auto">
          <a:xfrm>
            <a:off x="5992813" y="5365750"/>
            <a:ext cx="26987" cy="63500"/>
          </a:xfrm>
          <a:custGeom>
            <a:avLst/>
            <a:gdLst/>
            <a:ahLst/>
            <a:cxnLst>
              <a:cxn ang="0">
                <a:pos x="23" y="0"/>
              </a:cxn>
              <a:cxn ang="0">
                <a:pos x="24" y="48"/>
              </a:cxn>
              <a:cxn ang="0">
                <a:pos x="0" y="6"/>
              </a:cxn>
            </a:cxnLst>
            <a:rect l="0" t="0" r="r" b="b"/>
            <a:pathLst>
              <a:path w="25" h="49">
                <a:moveTo>
                  <a:pt x="23" y="0"/>
                </a:moveTo>
                <a:lnTo>
                  <a:pt x="24" y="48"/>
                </a:lnTo>
                <a:lnTo>
                  <a:pt x="0" y="6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93" name="Freeform 53"/>
          <p:cNvSpPr>
            <a:spLocks/>
          </p:cNvSpPr>
          <p:nvPr/>
        </p:nvSpPr>
        <p:spPr bwMode="auto">
          <a:xfrm>
            <a:off x="6713538" y="5010150"/>
            <a:ext cx="330200" cy="4191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94" y="320"/>
              </a:cxn>
              <a:cxn ang="0">
                <a:pos x="0" y="0"/>
              </a:cxn>
            </a:cxnLst>
            <a:rect l="0" t="0" r="r" b="b"/>
            <a:pathLst>
              <a:path w="295" h="321">
                <a:moveTo>
                  <a:pt x="0" y="0"/>
                </a:moveTo>
                <a:lnTo>
                  <a:pt x="294" y="32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94" name="Freeform 54"/>
          <p:cNvSpPr>
            <a:spLocks/>
          </p:cNvSpPr>
          <p:nvPr/>
        </p:nvSpPr>
        <p:spPr bwMode="auto">
          <a:xfrm>
            <a:off x="6997700" y="5373688"/>
            <a:ext cx="46038" cy="55562"/>
          </a:xfrm>
          <a:custGeom>
            <a:avLst/>
            <a:gdLst/>
            <a:ahLst/>
            <a:cxnLst>
              <a:cxn ang="0">
                <a:pos x="17" y="0"/>
              </a:cxn>
              <a:cxn ang="0">
                <a:pos x="41" y="42"/>
              </a:cxn>
              <a:cxn ang="0">
                <a:pos x="0" y="16"/>
              </a:cxn>
            </a:cxnLst>
            <a:rect l="0" t="0" r="r" b="b"/>
            <a:pathLst>
              <a:path w="42" h="43">
                <a:moveTo>
                  <a:pt x="17" y="0"/>
                </a:moveTo>
                <a:lnTo>
                  <a:pt x="41" y="42"/>
                </a:lnTo>
                <a:lnTo>
                  <a:pt x="0" y="16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95" name="Freeform 55"/>
          <p:cNvSpPr>
            <a:spLocks/>
          </p:cNvSpPr>
          <p:nvPr/>
        </p:nvSpPr>
        <p:spPr bwMode="auto">
          <a:xfrm>
            <a:off x="6778625" y="5010150"/>
            <a:ext cx="365125" cy="4191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23" y="320"/>
              </a:cxn>
              <a:cxn ang="0">
                <a:pos x="0" y="0"/>
              </a:cxn>
            </a:cxnLst>
            <a:rect l="0" t="0" r="r" b="b"/>
            <a:pathLst>
              <a:path w="324" h="321">
                <a:moveTo>
                  <a:pt x="0" y="0"/>
                </a:moveTo>
                <a:lnTo>
                  <a:pt x="323" y="32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96" name="Freeform 56"/>
          <p:cNvSpPr>
            <a:spLocks/>
          </p:cNvSpPr>
          <p:nvPr/>
        </p:nvSpPr>
        <p:spPr bwMode="auto">
          <a:xfrm>
            <a:off x="7094538" y="5373688"/>
            <a:ext cx="49212" cy="55562"/>
          </a:xfrm>
          <a:custGeom>
            <a:avLst/>
            <a:gdLst/>
            <a:ahLst/>
            <a:cxnLst>
              <a:cxn ang="0">
                <a:pos x="17" y="0"/>
              </a:cxn>
              <a:cxn ang="0">
                <a:pos x="42" y="41"/>
              </a:cxn>
              <a:cxn ang="0">
                <a:pos x="0" y="16"/>
              </a:cxn>
            </a:cxnLst>
            <a:rect l="0" t="0" r="r" b="b"/>
            <a:pathLst>
              <a:path w="43" h="42">
                <a:moveTo>
                  <a:pt x="17" y="0"/>
                </a:moveTo>
                <a:lnTo>
                  <a:pt x="42" y="41"/>
                </a:lnTo>
                <a:lnTo>
                  <a:pt x="0" y="16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97" name="Freeform 57"/>
          <p:cNvSpPr>
            <a:spLocks/>
          </p:cNvSpPr>
          <p:nvPr/>
        </p:nvSpPr>
        <p:spPr bwMode="auto">
          <a:xfrm>
            <a:off x="6878638" y="5010150"/>
            <a:ext cx="395287" cy="4191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51" y="320"/>
              </a:cxn>
              <a:cxn ang="0">
                <a:pos x="0" y="0"/>
              </a:cxn>
            </a:cxnLst>
            <a:rect l="0" t="0" r="r" b="b"/>
            <a:pathLst>
              <a:path w="352" h="321">
                <a:moveTo>
                  <a:pt x="0" y="0"/>
                </a:moveTo>
                <a:lnTo>
                  <a:pt x="351" y="32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98" name="Freeform 58"/>
          <p:cNvSpPr>
            <a:spLocks/>
          </p:cNvSpPr>
          <p:nvPr/>
        </p:nvSpPr>
        <p:spPr bwMode="auto">
          <a:xfrm>
            <a:off x="7226300" y="5375275"/>
            <a:ext cx="47625" cy="53975"/>
          </a:xfrm>
          <a:custGeom>
            <a:avLst/>
            <a:gdLst/>
            <a:ahLst/>
            <a:cxnLst>
              <a:cxn ang="0">
                <a:pos x="16" y="0"/>
              </a:cxn>
              <a:cxn ang="0">
                <a:pos x="42" y="40"/>
              </a:cxn>
              <a:cxn ang="0">
                <a:pos x="0" y="17"/>
              </a:cxn>
            </a:cxnLst>
            <a:rect l="0" t="0" r="r" b="b"/>
            <a:pathLst>
              <a:path w="43" h="41">
                <a:moveTo>
                  <a:pt x="16" y="0"/>
                </a:moveTo>
                <a:lnTo>
                  <a:pt x="42" y="40"/>
                </a:lnTo>
                <a:lnTo>
                  <a:pt x="0" y="17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99" name="Freeform 59"/>
          <p:cNvSpPr>
            <a:spLocks/>
          </p:cNvSpPr>
          <p:nvPr/>
        </p:nvSpPr>
        <p:spPr bwMode="auto">
          <a:xfrm>
            <a:off x="6977063" y="5010150"/>
            <a:ext cx="430212" cy="4191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2" y="320"/>
              </a:cxn>
              <a:cxn ang="0">
                <a:pos x="0" y="0"/>
              </a:cxn>
            </a:cxnLst>
            <a:rect l="0" t="0" r="r" b="b"/>
            <a:pathLst>
              <a:path w="383" h="321">
                <a:moveTo>
                  <a:pt x="0" y="0"/>
                </a:moveTo>
                <a:lnTo>
                  <a:pt x="382" y="32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900" name="Freeform 60"/>
          <p:cNvSpPr>
            <a:spLocks/>
          </p:cNvSpPr>
          <p:nvPr/>
        </p:nvSpPr>
        <p:spPr bwMode="auto">
          <a:xfrm>
            <a:off x="7358063" y="5376863"/>
            <a:ext cx="49212" cy="52387"/>
          </a:xfrm>
          <a:custGeom>
            <a:avLst/>
            <a:gdLst/>
            <a:ahLst/>
            <a:cxnLst>
              <a:cxn ang="0">
                <a:pos x="15" y="0"/>
              </a:cxn>
              <a:cxn ang="0">
                <a:pos x="43" y="39"/>
              </a:cxn>
              <a:cxn ang="0">
                <a:pos x="0" y="18"/>
              </a:cxn>
            </a:cxnLst>
            <a:rect l="0" t="0" r="r" b="b"/>
            <a:pathLst>
              <a:path w="44" h="40">
                <a:moveTo>
                  <a:pt x="15" y="0"/>
                </a:moveTo>
                <a:lnTo>
                  <a:pt x="43" y="39"/>
                </a:lnTo>
                <a:lnTo>
                  <a:pt x="0" y="18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901" name="Rectangle 61"/>
          <p:cNvSpPr>
            <a:spLocks noChangeArrowheads="1"/>
          </p:cNvSpPr>
          <p:nvPr/>
        </p:nvSpPr>
        <p:spPr bwMode="auto">
          <a:xfrm>
            <a:off x="6589713" y="3886200"/>
            <a:ext cx="1251947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>
                <a:solidFill>
                  <a:srgbClr val="000000"/>
                </a:solidFill>
                <a:latin typeface="+mn-lt"/>
              </a:rPr>
              <a:t>Index entries</a:t>
            </a:r>
          </a:p>
        </p:txBody>
      </p:sp>
      <p:sp>
        <p:nvSpPr>
          <p:cNvPr id="163902" name="Rectangle 62"/>
          <p:cNvSpPr>
            <a:spLocks noChangeArrowheads="1"/>
          </p:cNvSpPr>
          <p:nvPr/>
        </p:nvSpPr>
        <p:spPr bwMode="auto">
          <a:xfrm>
            <a:off x="3733800" y="4665663"/>
            <a:ext cx="1171797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>
                <a:solidFill>
                  <a:schemeClr val="accent2"/>
                </a:solidFill>
                <a:latin typeface="+mn-lt"/>
              </a:rPr>
              <a:t>Data entries</a:t>
            </a:r>
          </a:p>
        </p:txBody>
      </p:sp>
      <p:sp>
        <p:nvSpPr>
          <p:cNvPr id="163908" name="Rectangle 68"/>
          <p:cNvSpPr>
            <a:spLocks noChangeArrowheads="1"/>
          </p:cNvSpPr>
          <p:nvPr/>
        </p:nvSpPr>
        <p:spPr bwMode="auto">
          <a:xfrm>
            <a:off x="3352800" y="5351463"/>
            <a:ext cx="1295227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dirty="0">
                <a:latin typeface="+mn-lt"/>
              </a:rPr>
              <a:t>Data Records</a:t>
            </a:r>
          </a:p>
        </p:txBody>
      </p:sp>
      <p:sp>
        <p:nvSpPr>
          <p:cNvPr id="64" name="Rectangle 68">
            <a:extLst>
              <a:ext uri="{FF2B5EF4-FFF2-40B4-BE49-F238E27FC236}">
                <a16:creationId xmlns:a16="http://schemas.microsoft.com/office/drawing/2014/main" id="{790C1771-07A2-D743-925F-B6FF53775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8426" y="5958265"/>
            <a:ext cx="3654848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 dirty="0">
                <a:latin typeface="+mn-lt"/>
              </a:rPr>
              <a:t>B+-tree, mostly used indexing in RDBMS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4"/>
          <p:cNvSpPr>
            <a:spLocks noChangeArrowheads="1"/>
          </p:cNvSpPr>
          <p:nvPr/>
        </p:nvSpPr>
        <p:spPr bwMode="auto">
          <a:xfrm>
            <a:off x="304800" y="3810000"/>
            <a:ext cx="875159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1800" dirty="0"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4449" y="1600200"/>
            <a:ext cx="9906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8356" name="Picture 4" descr="https://mekomlusa.files.wordpress.com/2017/11/sampleb.png">
            <a:extLst>
              <a:ext uri="{FF2B5EF4-FFF2-40B4-BE49-F238E27FC236}">
                <a16:creationId xmlns:a16="http://schemas.microsoft.com/office/drawing/2014/main" id="{DAEBB1DB-49B5-C849-B57C-714D36CD5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905" y="2819400"/>
            <a:ext cx="7834127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4">
            <a:extLst>
              <a:ext uri="{FF2B5EF4-FFF2-40B4-BE49-F238E27FC236}">
                <a16:creationId xmlns:a16="http://schemas.microsoft.com/office/drawing/2014/main" id="{29E113F0-2643-434C-AB6D-172DF1205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5550" y="759023"/>
            <a:ext cx="7480840" cy="1837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dirty="0">
                <a:latin typeface="+mn-lt"/>
              </a:rPr>
              <a:t>Paged and balanced-tree: each node takes a whole page and the depth from root to leave is the same</a:t>
            </a: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+mn-lt"/>
              </a:rPr>
              <a:t>B</a:t>
            </a:r>
            <a:r>
              <a:rPr lang="en-US" baseline="30000" dirty="0">
                <a:latin typeface="+mn-lt"/>
              </a:rPr>
              <a:t>+</a:t>
            </a:r>
            <a:r>
              <a:rPr lang="en-US" dirty="0">
                <a:latin typeface="+mn-lt"/>
              </a:rPr>
              <a:t>-tree is featured being short (usually 3 or 4 layers) and fat (with a large number of fanouts)</a:t>
            </a:r>
          </a:p>
        </p:txBody>
      </p:sp>
      <p:sp>
        <p:nvSpPr>
          <p:cNvPr id="81950" name="Rectangle 33"/>
          <p:cNvSpPr>
            <a:spLocks noChangeArrowheads="1"/>
          </p:cNvSpPr>
          <p:nvPr/>
        </p:nvSpPr>
        <p:spPr bwMode="auto">
          <a:xfrm>
            <a:off x="203949" y="293409"/>
            <a:ext cx="1371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 anchor="ctr"/>
          <a:lstStyle/>
          <a:p>
            <a:pPr algn="ctr" eaLnBrk="1" hangingPunct="1"/>
            <a:r>
              <a:rPr lang="en-US" sz="2800" dirty="0">
                <a:solidFill>
                  <a:schemeClr val="tx2"/>
                </a:solidFill>
                <a:latin typeface="+mn-lt"/>
              </a:rPr>
              <a:t>B</a:t>
            </a:r>
            <a:r>
              <a:rPr lang="en-US" sz="2800" baseline="30000" dirty="0">
                <a:solidFill>
                  <a:schemeClr val="tx2"/>
                </a:solidFill>
                <a:latin typeface="+mn-lt"/>
              </a:rPr>
              <a:t>+</a:t>
            </a:r>
            <a:r>
              <a:rPr lang="en-US" sz="2800" dirty="0">
                <a:solidFill>
                  <a:schemeClr val="tx2"/>
                </a:solidFill>
                <a:latin typeface="+mn-lt"/>
              </a:rPr>
              <a:t>-Tree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36241C5-31D1-C447-B620-39178DCDA3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406075"/>
            <a:ext cx="1223047" cy="347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rebuchet MS" charset="0"/>
              </a:rPr>
              <a:t>index node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B13F0F0-2899-8741-B2DD-F823C3F01B5A}"/>
              </a:ext>
            </a:extLst>
          </p:cNvPr>
          <p:cNvCxnSpPr>
            <a:cxnSpLocks/>
          </p:cNvCxnSpPr>
          <p:nvPr/>
        </p:nvCxnSpPr>
        <p:spPr>
          <a:xfrm>
            <a:off x="2306620" y="3637984"/>
            <a:ext cx="589927" cy="506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195CEDB-0B31-F345-BAF2-2A3B4396E2BF}"/>
              </a:ext>
            </a:extLst>
          </p:cNvPr>
          <p:cNvCxnSpPr>
            <a:cxnSpLocks/>
          </p:cNvCxnSpPr>
          <p:nvPr/>
        </p:nvCxnSpPr>
        <p:spPr>
          <a:xfrm flipH="1">
            <a:off x="1860512" y="3753764"/>
            <a:ext cx="222387" cy="112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8B4A969-EA94-C046-8B0D-F891C6B3A232}"/>
              </a:ext>
            </a:extLst>
          </p:cNvPr>
          <p:cNvCxnSpPr>
            <a:cxnSpLocks/>
          </p:cNvCxnSpPr>
          <p:nvPr/>
        </p:nvCxnSpPr>
        <p:spPr>
          <a:xfrm flipV="1">
            <a:off x="2320130" y="3349839"/>
            <a:ext cx="2196290" cy="150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C8FB4262-FBA0-6346-9335-0B2407320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4255" y="3444200"/>
            <a:ext cx="1447800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  <a:latin typeface="Trebuchet MS" charset="0"/>
              </a:rPr>
              <a:t>directory node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40D80DC-B735-9046-9BCC-C05FDF78B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7569" y="3937250"/>
            <a:ext cx="749424" cy="736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  <a:latin typeface="Trebuchet MS" charset="0"/>
              </a:rPr>
              <a:t>data entry node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B6AAC5-7404-B542-9D51-C805B5F675D2}"/>
              </a:ext>
            </a:extLst>
          </p:cNvPr>
          <p:cNvSpPr txBox="1"/>
          <p:nvPr/>
        </p:nvSpPr>
        <p:spPr>
          <a:xfrm>
            <a:off x="1232339" y="5486400"/>
            <a:ext cx="520261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3, 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7334D2-B5E9-E24C-99A6-A6893A743FE8}"/>
              </a:ext>
            </a:extLst>
          </p:cNvPr>
          <p:cNvSpPr txBox="1"/>
          <p:nvPr/>
        </p:nvSpPr>
        <p:spPr>
          <a:xfrm>
            <a:off x="513925" y="2799562"/>
            <a:ext cx="2693173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Employee Number, Company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A30AD81-2556-5D46-91BE-C43505231F49}"/>
              </a:ext>
            </a:extLst>
          </p:cNvPr>
          <p:cNvSpPr txBox="1"/>
          <p:nvPr/>
        </p:nvSpPr>
        <p:spPr>
          <a:xfrm>
            <a:off x="1222812" y="5791200"/>
            <a:ext cx="526199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4, C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B8B66D7-65B7-7741-8EA5-2B04E772D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6047" y="5916352"/>
            <a:ext cx="1321482" cy="82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rebuchet MS" charset="0"/>
              </a:rPr>
              <a:t>data node</a:t>
            </a:r>
          </a:p>
          <a:p>
            <a:r>
              <a:rPr lang="en-US" sz="1600" dirty="0">
                <a:solidFill>
                  <a:schemeClr val="accent1"/>
                </a:solidFill>
                <a:latin typeface="Trebuchet MS" charset="0"/>
              </a:rPr>
              <a:t>data page</a:t>
            </a:r>
          </a:p>
          <a:p>
            <a:r>
              <a:rPr lang="en-US" sz="1600" dirty="0">
                <a:solidFill>
                  <a:schemeClr val="accent1"/>
                </a:solidFill>
                <a:latin typeface="Trebuchet MS" charset="0"/>
              </a:rPr>
              <a:t>record page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910BE7A-EDBB-B94D-8DA1-A35D4B85BCC5}"/>
              </a:ext>
            </a:extLst>
          </p:cNvPr>
          <p:cNvSpPr txBox="1"/>
          <p:nvPr/>
        </p:nvSpPr>
        <p:spPr>
          <a:xfrm>
            <a:off x="1215611" y="6096000"/>
            <a:ext cx="526199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2, X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3A327DE-D428-9640-BC6B-158FD7C773C5}"/>
              </a:ext>
            </a:extLst>
          </p:cNvPr>
          <p:cNvSpPr txBox="1"/>
          <p:nvPr/>
        </p:nvSpPr>
        <p:spPr>
          <a:xfrm>
            <a:off x="4878174" y="5560367"/>
            <a:ext cx="668577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101, 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C6551FF-9A34-8246-B904-0049E2175C65}"/>
              </a:ext>
            </a:extLst>
          </p:cNvPr>
          <p:cNvSpPr txBox="1"/>
          <p:nvPr/>
        </p:nvSpPr>
        <p:spPr>
          <a:xfrm>
            <a:off x="4873410" y="5868144"/>
            <a:ext cx="678104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119, 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CB6F7E-4D56-F548-8FA2-19D776624EBD}"/>
              </a:ext>
            </a:extLst>
          </p:cNvPr>
          <p:cNvSpPr txBox="1"/>
          <p:nvPr/>
        </p:nvSpPr>
        <p:spPr>
          <a:xfrm>
            <a:off x="4877295" y="6175921"/>
            <a:ext cx="685305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115, Y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63ED593-598B-FC46-B528-D5DA07D96A7D}"/>
              </a:ext>
            </a:extLst>
          </p:cNvPr>
          <p:cNvCxnSpPr>
            <a:cxnSpLocks/>
            <a:stCxn id="46" idx="1"/>
          </p:cNvCxnSpPr>
          <p:nvPr/>
        </p:nvCxnSpPr>
        <p:spPr>
          <a:xfrm flipH="1" flipV="1">
            <a:off x="1941818" y="5954017"/>
            <a:ext cx="424229" cy="37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A785D9B-C9BD-B94D-B84E-E8C4CF1B6158}"/>
              </a:ext>
            </a:extLst>
          </p:cNvPr>
          <p:cNvCxnSpPr>
            <a:cxnSpLocks/>
          </p:cNvCxnSpPr>
          <p:nvPr/>
        </p:nvCxnSpPr>
        <p:spPr>
          <a:xfrm flipV="1">
            <a:off x="3430511" y="5963216"/>
            <a:ext cx="1250084" cy="499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454458D-DF9A-3A4E-BD33-CB8C0AF28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002" y="5036973"/>
            <a:ext cx="122304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rebuchet MS" charset="0"/>
              </a:rPr>
              <a:t>Search key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DD850F5-EBA4-7746-B74E-9E7E8AE76986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992384" y="5382699"/>
            <a:ext cx="239955" cy="257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705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4"/>
          <p:cNvSpPr>
            <a:spLocks noChangeArrowheads="1"/>
          </p:cNvSpPr>
          <p:nvPr/>
        </p:nvSpPr>
        <p:spPr bwMode="auto">
          <a:xfrm>
            <a:off x="304800" y="3810000"/>
            <a:ext cx="875159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1800" dirty="0"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4449" y="1600200"/>
            <a:ext cx="9906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8356" name="Picture 4" descr="https://mekomlusa.files.wordpress.com/2017/11/sampleb.png">
            <a:extLst>
              <a:ext uri="{FF2B5EF4-FFF2-40B4-BE49-F238E27FC236}">
                <a16:creationId xmlns:a16="http://schemas.microsoft.com/office/drawing/2014/main" id="{DAEBB1DB-49B5-C849-B57C-714D36CD5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905" y="2819400"/>
            <a:ext cx="7834127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4">
            <a:extLst>
              <a:ext uri="{FF2B5EF4-FFF2-40B4-BE49-F238E27FC236}">
                <a16:creationId xmlns:a16="http://schemas.microsoft.com/office/drawing/2014/main" id="{29E113F0-2643-434C-AB6D-172DF1205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1705" y="117684"/>
            <a:ext cx="6321904" cy="259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1800" dirty="0">
                <a:latin typeface="+mn-lt"/>
              </a:rPr>
              <a:t>Equality Search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1800" dirty="0">
                <a:latin typeface="+mn-lt"/>
              </a:rPr>
              <a:t>Start from the root, find the pointer whose left key and right key values contains the search key value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1800" dirty="0">
                <a:latin typeface="+mn-lt"/>
              </a:rPr>
              <a:t>Follow the pointer to the linked node, repeat until reaching a data node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1800" dirty="0">
                <a:latin typeface="+mn-lt"/>
              </a:rPr>
              <a:t>Search the records in the data node and return those that match</a:t>
            </a: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1800" dirty="0">
                <a:latin typeface="+mn-lt"/>
              </a:rPr>
              <a:t>Range search (similar procedure)</a:t>
            </a:r>
          </a:p>
        </p:txBody>
      </p:sp>
      <p:sp>
        <p:nvSpPr>
          <p:cNvPr id="81950" name="Rectangle 33"/>
          <p:cNvSpPr>
            <a:spLocks noChangeArrowheads="1"/>
          </p:cNvSpPr>
          <p:nvPr/>
        </p:nvSpPr>
        <p:spPr bwMode="auto">
          <a:xfrm>
            <a:off x="203949" y="293409"/>
            <a:ext cx="1371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 anchor="ctr"/>
          <a:lstStyle/>
          <a:p>
            <a:pPr algn="ctr" eaLnBrk="1" hangingPunct="1"/>
            <a:r>
              <a:rPr lang="en-US" sz="2800" dirty="0">
                <a:solidFill>
                  <a:schemeClr val="tx2"/>
                </a:solidFill>
                <a:latin typeface="+mn-lt"/>
              </a:rPr>
              <a:t>B</a:t>
            </a:r>
            <a:r>
              <a:rPr lang="en-US" sz="2800" baseline="30000" dirty="0">
                <a:solidFill>
                  <a:schemeClr val="tx2"/>
                </a:solidFill>
                <a:latin typeface="+mn-lt"/>
              </a:rPr>
              <a:t>+</a:t>
            </a:r>
            <a:r>
              <a:rPr lang="en-US" sz="2800" dirty="0">
                <a:solidFill>
                  <a:schemeClr val="tx2"/>
                </a:solidFill>
                <a:latin typeface="+mn-lt"/>
              </a:rPr>
              <a:t>-Tree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36241C5-31D1-C447-B620-39178DCDA3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406075"/>
            <a:ext cx="1223047" cy="347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rebuchet MS" charset="0"/>
              </a:rPr>
              <a:t>index node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B13F0F0-2899-8741-B2DD-F823C3F01B5A}"/>
              </a:ext>
            </a:extLst>
          </p:cNvPr>
          <p:cNvCxnSpPr>
            <a:cxnSpLocks/>
          </p:cNvCxnSpPr>
          <p:nvPr/>
        </p:nvCxnSpPr>
        <p:spPr>
          <a:xfrm>
            <a:off x="2306620" y="3637984"/>
            <a:ext cx="589927" cy="506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195CEDB-0B31-F345-BAF2-2A3B4396E2BF}"/>
              </a:ext>
            </a:extLst>
          </p:cNvPr>
          <p:cNvCxnSpPr>
            <a:cxnSpLocks/>
          </p:cNvCxnSpPr>
          <p:nvPr/>
        </p:nvCxnSpPr>
        <p:spPr>
          <a:xfrm flipH="1">
            <a:off x="1860512" y="3753764"/>
            <a:ext cx="222387" cy="112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8B4A969-EA94-C046-8B0D-F891C6B3A232}"/>
              </a:ext>
            </a:extLst>
          </p:cNvPr>
          <p:cNvCxnSpPr>
            <a:cxnSpLocks/>
          </p:cNvCxnSpPr>
          <p:nvPr/>
        </p:nvCxnSpPr>
        <p:spPr>
          <a:xfrm flipV="1">
            <a:off x="2320130" y="3349839"/>
            <a:ext cx="2196290" cy="150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C8FB4262-FBA0-6346-9335-0B2407320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4255" y="3444200"/>
            <a:ext cx="1447800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  <a:latin typeface="Trebuchet MS" charset="0"/>
              </a:rPr>
              <a:t>directory node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40D80DC-B735-9046-9BCC-C05FDF78B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7569" y="3937250"/>
            <a:ext cx="749424" cy="736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  <a:latin typeface="Trebuchet MS" charset="0"/>
              </a:rPr>
              <a:t>data entry node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B6AAC5-7404-B542-9D51-C805B5F675D2}"/>
              </a:ext>
            </a:extLst>
          </p:cNvPr>
          <p:cNvSpPr txBox="1"/>
          <p:nvPr/>
        </p:nvSpPr>
        <p:spPr>
          <a:xfrm>
            <a:off x="1232339" y="5486400"/>
            <a:ext cx="520261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3, 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7334D2-B5E9-E24C-99A6-A6893A743FE8}"/>
              </a:ext>
            </a:extLst>
          </p:cNvPr>
          <p:cNvSpPr txBox="1"/>
          <p:nvPr/>
        </p:nvSpPr>
        <p:spPr>
          <a:xfrm>
            <a:off x="513925" y="2799562"/>
            <a:ext cx="2693173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Employee Number, Company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A30AD81-2556-5D46-91BE-C43505231F49}"/>
              </a:ext>
            </a:extLst>
          </p:cNvPr>
          <p:cNvSpPr txBox="1"/>
          <p:nvPr/>
        </p:nvSpPr>
        <p:spPr>
          <a:xfrm>
            <a:off x="1222812" y="5791200"/>
            <a:ext cx="526199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4, C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B8B66D7-65B7-7741-8EA5-2B04E772D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6047" y="5916352"/>
            <a:ext cx="1321482" cy="82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rebuchet MS" charset="0"/>
              </a:rPr>
              <a:t>data node</a:t>
            </a:r>
          </a:p>
          <a:p>
            <a:r>
              <a:rPr lang="en-US" sz="1600" dirty="0">
                <a:solidFill>
                  <a:schemeClr val="accent1"/>
                </a:solidFill>
                <a:latin typeface="Trebuchet MS" charset="0"/>
              </a:rPr>
              <a:t>data page</a:t>
            </a:r>
          </a:p>
          <a:p>
            <a:r>
              <a:rPr lang="en-US" sz="1600" dirty="0">
                <a:solidFill>
                  <a:schemeClr val="accent1"/>
                </a:solidFill>
                <a:latin typeface="Trebuchet MS" charset="0"/>
              </a:rPr>
              <a:t>record page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910BE7A-EDBB-B94D-8DA1-A35D4B85BCC5}"/>
              </a:ext>
            </a:extLst>
          </p:cNvPr>
          <p:cNvSpPr txBox="1"/>
          <p:nvPr/>
        </p:nvSpPr>
        <p:spPr>
          <a:xfrm>
            <a:off x="1215611" y="6096000"/>
            <a:ext cx="526199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2, X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3A327DE-D428-9640-BC6B-158FD7C773C5}"/>
              </a:ext>
            </a:extLst>
          </p:cNvPr>
          <p:cNvSpPr txBox="1"/>
          <p:nvPr/>
        </p:nvSpPr>
        <p:spPr>
          <a:xfrm>
            <a:off x="4878174" y="5560367"/>
            <a:ext cx="668577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101, 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C6551FF-9A34-8246-B904-0049E2175C65}"/>
              </a:ext>
            </a:extLst>
          </p:cNvPr>
          <p:cNvSpPr txBox="1"/>
          <p:nvPr/>
        </p:nvSpPr>
        <p:spPr>
          <a:xfrm>
            <a:off x="4873410" y="5868144"/>
            <a:ext cx="678104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119, 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CB6F7E-4D56-F548-8FA2-19D776624EBD}"/>
              </a:ext>
            </a:extLst>
          </p:cNvPr>
          <p:cNvSpPr txBox="1"/>
          <p:nvPr/>
        </p:nvSpPr>
        <p:spPr>
          <a:xfrm>
            <a:off x="4877295" y="6175921"/>
            <a:ext cx="685305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115, Y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63ED593-598B-FC46-B528-D5DA07D96A7D}"/>
              </a:ext>
            </a:extLst>
          </p:cNvPr>
          <p:cNvCxnSpPr>
            <a:cxnSpLocks/>
            <a:stCxn id="46" idx="1"/>
          </p:cNvCxnSpPr>
          <p:nvPr/>
        </p:nvCxnSpPr>
        <p:spPr>
          <a:xfrm flipH="1" flipV="1">
            <a:off x="1941818" y="5954017"/>
            <a:ext cx="424229" cy="37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A785D9B-C9BD-B94D-B84E-E8C4CF1B6158}"/>
              </a:ext>
            </a:extLst>
          </p:cNvPr>
          <p:cNvCxnSpPr>
            <a:cxnSpLocks/>
          </p:cNvCxnSpPr>
          <p:nvPr/>
        </p:nvCxnSpPr>
        <p:spPr>
          <a:xfrm flipV="1">
            <a:off x="3430511" y="5963216"/>
            <a:ext cx="1250084" cy="499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454458D-DF9A-3A4E-BD33-CB8C0AF28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002" y="5036973"/>
            <a:ext cx="122304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rebuchet MS" charset="0"/>
              </a:rPr>
              <a:t>Search key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DD850F5-EBA4-7746-B74E-9E7E8AE76986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992384" y="5382699"/>
            <a:ext cx="239955" cy="257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0580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4"/>
          <p:cNvSpPr>
            <a:spLocks noChangeArrowheads="1"/>
          </p:cNvSpPr>
          <p:nvPr/>
        </p:nvSpPr>
        <p:spPr bwMode="auto">
          <a:xfrm>
            <a:off x="152400" y="1295400"/>
            <a:ext cx="35052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marL="457200" indent="-457200" eaLnBrk="1" hangingPunct="1">
              <a:spcBef>
                <a:spcPct val="20000"/>
              </a:spcBef>
              <a:buFont typeface="+mj-lt"/>
              <a:buAutoNum type="arabicPeriod"/>
            </a:pPr>
            <a:r>
              <a:rPr lang="en-US" sz="2000" dirty="0">
                <a:solidFill>
                  <a:srgbClr val="FF0000"/>
                </a:solidFill>
                <a:latin typeface="+mn-lt"/>
              </a:rPr>
              <a:t>Primary index </a:t>
            </a:r>
            <a:r>
              <a:rPr lang="en-US" sz="2000" dirty="0">
                <a:latin typeface="+mn-lt"/>
              </a:rPr>
              <a:t>on names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r>
              <a:rPr lang="en-US" dirty="0">
                <a:latin typeface="+mn-lt"/>
              </a:rPr>
              <a:t>can be sorted</a:t>
            </a:r>
          </a:p>
          <a:p>
            <a:pPr marL="457200" indent="-457200" eaLnBrk="1" hangingPunct="1">
              <a:spcBef>
                <a:spcPct val="20000"/>
              </a:spcBef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  <a:latin typeface="+mn-lt"/>
              </a:rPr>
              <a:t>Secondary index </a:t>
            </a:r>
            <a:r>
              <a:rPr lang="en-US" dirty="0">
                <a:latin typeface="+mn-lt"/>
              </a:rPr>
              <a:t>on ID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dirty="0">
                <a:latin typeface="+mn-lt"/>
              </a:rPr>
              <a:t>cannot sorted, otherwise would have duplicated the records</a:t>
            </a:r>
          </a:p>
          <a:p>
            <a:pPr>
              <a:spcBef>
                <a:spcPct val="20000"/>
              </a:spcBef>
            </a:pPr>
            <a:endParaRPr lang="en-US" dirty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0" y="0"/>
            <a:ext cx="5600700" cy="674629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1000" y="3962400"/>
            <a:ext cx="32004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dirty="0">
                <a:solidFill>
                  <a:srgbClr val="FF0000"/>
                </a:solidFill>
                <a:latin typeface="+mn-lt"/>
              </a:rPr>
              <a:t>Type of B+-tree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dirty="0">
                <a:latin typeface="+mn-lt"/>
              </a:rPr>
              <a:t>Clustered/</a:t>
            </a:r>
            <a:r>
              <a:rPr lang="en-US" dirty="0" err="1">
                <a:latin typeface="+mn-lt"/>
              </a:rPr>
              <a:t>unclustered</a:t>
            </a:r>
            <a:endParaRPr lang="en-US" dirty="0">
              <a:latin typeface="+mn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dirty="0">
                <a:latin typeface="+mn-lt"/>
              </a:rPr>
              <a:t>Dense/sparse</a:t>
            </a:r>
          </a:p>
        </p:txBody>
      </p:sp>
    </p:spTree>
    <p:extLst>
      <p:ext uri="{BB962C8B-B14F-4D97-AF65-F5344CB8AC3E}">
        <p14:creationId xmlns:p14="http://schemas.microsoft.com/office/powerpoint/2010/main" val="259404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6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14783</TotalTime>
  <Words>1707</Words>
  <Application>Microsoft Macintosh PowerPoint</Application>
  <PresentationFormat>On-screen Show (4:3)</PresentationFormat>
  <Paragraphs>337</Paragraphs>
  <Slides>21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Comic Sans MS</vt:lpstr>
      <vt:lpstr>Times New Roman</vt:lpstr>
      <vt:lpstr>Trebuchet MS</vt:lpstr>
      <vt:lpstr>Wingdings</vt:lpstr>
      <vt:lpstr>Default Design</vt:lpstr>
      <vt:lpstr>Equation</vt:lpstr>
      <vt:lpstr>PowerPoint Presentation</vt:lpstr>
      <vt:lpstr>PowerPoint Presentation</vt:lpstr>
      <vt:lpstr>PowerPoint Presentation</vt:lpstr>
      <vt:lpstr>No index, unsorted data</vt:lpstr>
      <vt:lpstr>No Index, sorted file on R.A</vt:lpstr>
      <vt:lpstr>Tree Index on R.A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Tree Index on R.A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Hash-based Index</vt:lpstr>
      <vt:lpstr>PowerPoint Presentation</vt:lpstr>
      <vt:lpstr>PowerPoint Presentation</vt:lpstr>
    </vt:vector>
  </TitlesOfParts>
  <Company>Iowa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Department of Computer Scienc</dc:creator>
  <cp:lastModifiedBy>Cai, Ying [COM S]</cp:lastModifiedBy>
  <cp:revision>940</cp:revision>
  <dcterms:created xsi:type="dcterms:W3CDTF">2000-02-08T07:42:55Z</dcterms:created>
  <dcterms:modified xsi:type="dcterms:W3CDTF">2021-03-29T16:54:44Z</dcterms:modified>
</cp:coreProperties>
</file>